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9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8" r:id="rId15"/>
    <p:sldId id="279" r:id="rId16"/>
    <p:sldId id="269" r:id="rId17"/>
    <p:sldId id="270" r:id="rId18"/>
  </p:sldIdLst>
  <p:sldSz cx="18288000" cy="10287000"/>
  <p:notesSz cx="10287000" cy="18288000"/>
  <p:embeddedFontLst>
    <p:embeddedFont>
      <p:font typeface="a타이틀고딕2" panose="02020600000000000000" pitchFamily="18" charset="-127"/>
      <p:regular r:id="rId20"/>
    </p:embeddedFont>
    <p:embeddedFont>
      <p:font typeface="a타이틀고딕3" panose="02020600000000000000" pitchFamily="18" charset="-127"/>
      <p:regular r:id="rId21"/>
    </p:embeddedFont>
    <p:embeddedFont>
      <p:font typeface="Malgun Gothic" panose="020B0503020000020004" pitchFamily="50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YTWB2BNBtfuEoi0J0hR9DPj+X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10253F"/>
    <a:srgbClr val="222222"/>
    <a:srgbClr val="134070"/>
    <a:srgbClr val="FFFFFF"/>
    <a:srgbClr val="4185B5"/>
    <a:srgbClr val="242790"/>
    <a:srgbClr val="26299A"/>
    <a:srgbClr val="2C2FB2"/>
    <a:srgbClr val="804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67" autoAdjust="0"/>
  </p:normalViewPr>
  <p:slideViewPr>
    <p:cSldViewPr snapToGrid="0">
      <p:cViewPr varScale="1">
        <p:scale>
          <a:sx n="69" d="100"/>
          <a:sy n="69" d="100"/>
        </p:scale>
        <p:origin x="228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타이틀고딕2" panose="02020600000000000000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827713" y="0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타이틀고딕2" panose="02020600000000000000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dirty="0"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타이틀고딕2" panose="02020600000000000000" pitchFamily="18" charset="-127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 lang="ko-KR" altLang="en-US"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>
              <a:defRPr>
                <a:latin typeface="a타이틀고딕2" panose="02020600000000000000" pitchFamily="18" charset="-127"/>
                <a:ea typeface="a타이틀고딕2" panose="02020600000000000000" pitchFamily="18" charset="-127"/>
              </a:defRPr>
            </a:lvl1pPr>
          </a:lstStyle>
          <a:p>
            <a:pPr algn="r"/>
            <a:fld id="{00000000-1234-1234-1234-123412341234}" type="slidenum">
              <a:rPr lang="en-US" altLang="ko-KR" sz="1200" smtClean="0">
                <a:solidFill>
                  <a:schemeClr val="dk1"/>
                </a:solidFill>
                <a:cs typeface="Malgun Gothic"/>
                <a:sym typeface="Malgun Gothic"/>
              </a:rPr>
              <a:pPr algn="r"/>
              <a:t>‹#›</a:t>
            </a:fld>
            <a:endParaRPr lang="ko-KR" altLang="en-US" sz="1200" dirty="0">
              <a:solidFill>
                <a:schemeClr val="dk1"/>
              </a:solidFill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타이틀고딕3" panose="02020600000000000000" pitchFamily="18" charset="-127"/>
        <a:ea typeface="a타이틀고딕3" panose="02020600000000000000" pitchFamily="18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90" name="Google Shape;90;p1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0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70" name="Google Shape;370;p10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84" name="Google Shape;3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26" name="Google Shape;4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1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38" name="Google Shape;438;p13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2" name="Google Shape;452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157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2" name="Google Shape;452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121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1" name="Google Shape;451;p1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452" name="Google Shape;452;p14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505" name="Google Shape;50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0" name="Google Shape;100;p2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5" name="Google Shape;135;p4:notes"/>
          <p:cNvSpPr txBox="1">
            <a:spLocks noGrp="1"/>
          </p:cNvSpPr>
          <p:nvPr>
            <p:ph type="sldNum" idx="12"/>
          </p:nvPr>
        </p:nvSpPr>
        <p:spPr>
          <a:xfrm>
            <a:off x="5827713" y="17370425"/>
            <a:ext cx="44577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55" name="Google Shape;15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66" name="Google Shape;16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15" name="Google Shape;21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8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291" name="Google Shape;29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:notes"/>
          <p:cNvSpPr txBox="1">
            <a:spLocks noGrp="1"/>
          </p:cNvSpPr>
          <p:nvPr>
            <p:ph type="body" idx="1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59" name="Google Shape;3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952500" y="137160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>
            <a:endParaRPr/>
          </a:p>
        </p:txBody>
      </p:sp>
      <p:sp>
        <p:nvSpPr>
          <p:cNvPr id="64" name="Google Shape;64;p2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27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78" name="Google Shape;78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9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84" name="Google Shape;84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ontents slide layout">
  <p:cSld name="13_Contents slide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 slide layout">
  <p:cSld name="Contents slide lay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0"/>
          <p:cNvSpPr txBox="1">
            <a:spLocks noGrp="1"/>
          </p:cNvSpPr>
          <p:nvPr>
            <p:ph type="body" idx="1"/>
          </p:nvPr>
        </p:nvSpPr>
        <p:spPr>
          <a:xfrm>
            <a:off x="485296" y="509266"/>
            <a:ext cx="17359796" cy="1086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620"/>
              </a:spcBef>
              <a:spcAft>
                <a:spcPts val="0"/>
              </a:spcAft>
              <a:buClr>
                <a:srgbClr val="262626"/>
              </a:buClr>
              <a:buSzPts val="8100"/>
              <a:buNone/>
              <a:defRPr sz="8100" b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>
            <a:endParaRPr/>
          </a:p>
        </p:txBody>
      </p:sp>
      <p:sp>
        <p:nvSpPr>
          <p:cNvPr id="40" name="Google Shape;40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7" name="Google Shape;47;p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microsoft.com/office/2007/relationships/hdphoto" Target="../media/hdphoto1.wdp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microsoft.com/office/2007/relationships/hdphoto" Target="../media/hdphoto2.wdp"/><Relationship Id="rId9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4070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 txBox="1"/>
          <p:nvPr/>
        </p:nvSpPr>
        <p:spPr>
          <a:xfrm>
            <a:off x="904802" y="3670571"/>
            <a:ext cx="6112571" cy="4024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87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6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타이틀고딕2" panose="02020600000000000000" pitchFamily="18" charset="-127"/>
                <a:cs typeface="Malgun Gothic"/>
                <a:sym typeface="Malgun Gothic"/>
              </a:rPr>
              <a:t>KG GAME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타이틀고딕2" panose="02020600000000000000" pitchFamily="18" charset="-127"/>
                <a:cs typeface="Malgun Gothic"/>
                <a:sym typeface="Malgun Gothic"/>
              </a:rPr>
              <a:t>On-Premise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구축 사업 계획서</a:t>
            </a:r>
            <a:endParaRPr sz="6000" b="1" i="0" u="none" strike="noStrike" cap="none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pic>
        <p:nvPicPr>
          <p:cNvPr id="94" name="Google Shape;94;p1" descr="C:\Users\xkqgo\Pictures\표지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0002" y="0"/>
            <a:ext cx="1017905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333159">
            <a:off x="9935901" y="-561034"/>
            <a:ext cx="384717" cy="11573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0"/>
          <p:cNvSpPr/>
          <p:nvPr/>
        </p:nvSpPr>
        <p:spPr>
          <a:xfrm>
            <a:off x="1524000" y="1181100"/>
            <a:ext cx="15392399" cy="9105900"/>
          </a:xfrm>
          <a:prstGeom prst="rect">
            <a:avLst/>
          </a:prstGeom>
          <a:gradFill>
            <a:gsLst>
              <a:gs pos="0">
                <a:srgbClr val="1D4365">
                  <a:alpha val="0"/>
                </a:srgbClr>
              </a:gs>
              <a:gs pos="1000">
                <a:srgbClr val="1D4365">
                  <a:alpha val="0"/>
                </a:srgbClr>
              </a:gs>
              <a:gs pos="51000">
                <a:srgbClr val="1D4365">
                  <a:alpha val="69803"/>
                </a:srgbClr>
              </a:gs>
              <a:gs pos="100000">
                <a:srgbClr val="1D4365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0"/>
          <p:cNvSpPr txBox="1"/>
          <p:nvPr/>
        </p:nvSpPr>
        <p:spPr>
          <a:xfrm>
            <a:off x="9715500" y="7200900"/>
            <a:ext cx="6172200" cy="189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00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Database</a:t>
            </a:r>
            <a:r>
              <a:rPr lang="ko-KR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Server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lang="ko-KR" altLang="en-US"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algn="ctr">
              <a:spcBef>
                <a:spcPts val="360"/>
              </a:spcBef>
              <a:buClr>
                <a:schemeClr val="lt1"/>
              </a:buClr>
              <a:buSzPts val="1800"/>
            </a:pPr>
            <a:r>
              <a:rPr lang="ko-KR" altLang="en-US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공식 홈페이지 연동 및 </a:t>
            </a:r>
            <a:r>
              <a:rPr lang="en-US" alt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Replication</a:t>
            </a:r>
            <a:r>
              <a:rPr lang="ko-KR" altLang="en-US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구성</a:t>
            </a:r>
            <a:endParaRPr lang="en-US" altLang="ko-KR"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algn="ctr">
              <a:spcBef>
                <a:spcPts val="360"/>
              </a:spcBef>
              <a:buClr>
                <a:schemeClr val="lt1"/>
              </a:buClr>
              <a:buSzPts val="1800"/>
            </a:pPr>
            <a:r>
              <a:rPr lang="ko-KR" alt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안전한 자료 저장을 위한 용도</a:t>
            </a:r>
            <a:endParaRPr lang="en-US" altLang="ko-KR"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유저 개인정보 및 게임로그 등을 안전하게 저장</a:t>
            </a:r>
            <a:r>
              <a:rPr lang="en-US" alt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</a:t>
            </a:r>
          </a:p>
        </p:txBody>
      </p:sp>
      <p:sp>
        <p:nvSpPr>
          <p:cNvPr id="374" name="Google Shape;374;p10"/>
          <p:cNvSpPr txBox="1"/>
          <p:nvPr/>
        </p:nvSpPr>
        <p:spPr>
          <a:xfrm>
            <a:off x="3114921" y="7200900"/>
            <a:ext cx="5114679" cy="228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00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ko-KR" sz="32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WinServer</a:t>
            </a:r>
            <a:r>
              <a:rPr lang="ko-KR" sz="32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2012 R2 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직원들과 내부 자원관리를 위한 용도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부서간 원활한 커뮤니케이션 가능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사원 퍼포먼스 관리 &amp; </a:t>
            </a:r>
            <a:r>
              <a:rPr lang="ko-KR" sz="18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스킬업</a:t>
            </a:r>
            <a:r>
              <a:rPr lang="ko-KR" sz="1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시스템</a:t>
            </a:r>
            <a:endParaRPr sz="1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375" name="Google Shape;375;p10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0"/>
          <p:cNvSpPr txBox="1"/>
          <p:nvPr/>
        </p:nvSpPr>
        <p:spPr>
          <a:xfrm>
            <a:off x="2463085" y="586740"/>
            <a:ext cx="8662115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KG GAME 사내 인프라 구성 개요</a:t>
            </a:r>
            <a:endParaRPr sz="4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377" name="Google Shape;377;p10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01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379" name="Google Shape;379;p10" descr="C:\Users\xkqgo\Pictures\db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07928" y="2903054"/>
            <a:ext cx="5791200" cy="3200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38000" endPos="28000" dist="5080" dir="5400000" sy="-100000" algn="bl" rotWithShape="0"/>
          </a:effectLst>
        </p:spPr>
      </p:pic>
      <p:pic>
        <p:nvPicPr>
          <p:cNvPr id="380" name="Google Shape;380;p10" descr="C:\Users\xkqgo\Pictures\5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600" y="2947091"/>
            <a:ext cx="5663486" cy="318700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38000" endPos="28000" dist="5080" dir="5400000" sy="-100000" algn="bl" rotWithShape="0"/>
          </a:effectLst>
        </p:spPr>
      </p:pic>
      <p:pic>
        <p:nvPicPr>
          <p:cNvPr id="381" name="Google Shape;381;p10" descr="C:\Users\xkqgo\Documents\LJJ\03.Server\WinServer\과제\로고5_1(x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7165" y="3086100"/>
            <a:ext cx="873835" cy="712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0;p2">
            <a:extLst>
              <a:ext uri="{FF2B5EF4-FFF2-40B4-BE49-F238E27FC236}">
                <a16:creationId xmlns:a16="http://schemas.microsoft.com/office/drawing/2014/main" id="{F4F57AC4-3820-48B9-8EF5-B4DC75A906EF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11"/>
          <p:cNvGrpSpPr/>
          <p:nvPr/>
        </p:nvGrpSpPr>
        <p:grpSpPr>
          <a:xfrm>
            <a:off x="611483" y="4138960"/>
            <a:ext cx="4441999" cy="1103803"/>
            <a:chOff x="1003197" y="3634067"/>
            <a:chExt cx="2007251" cy="679953"/>
          </a:xfrm>
        </p:grpSpPr>
        <p:sp>
          <p:nvSpPr>
            <p:cNvPr id="387" name="Google Shape;387;p11"/>
            <p:cNvSpPr txBox="1"/>
            <p:nvPr/>
          </p:nvSpPr>
          <p:spPr>
            <a:xfrm>
              <a:off x="1021034" y="3634067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Proxy &amp; SSL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88" name="Google Shape;388;p11"/>
            <p:cNvSpPr txBox="1"/>
            <p:nvPr/>
          </p:nvSpPr>
          <p:spPr>
            <a:xfrm>
              <a:off x="1003197" y="3915874"/>
              <a:ext cx="1989414" cy="3981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보안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성 향상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위해 </a:t>
              </a:r>
              <a:r>
                <a:rPr 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WEB에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Proxy 서버 구성 &amp; SSL 인증서 적용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389" name="Google Shape;389;p11"/>
          <p:cNvGrpSpPr/>
          <p:nvPr/>
        </p:nvGrpSpPr>
        <p:grpSpPr>
          <a:xfrm>
            <a:off x="12272980" y="6502010"/>
            <a:ext cx="4519305" cy="1384996"/>
            <a:chOff x="993672" y="3631483"/>
            <a:chExt cx="1998939" cy="853170"/>
          </a:xfrm>
        </p:grpSpPr>
        <p:sp>
          <p:nvSpPr>
            <p:cNvPr id="390" name="Google Shape;390;p11"/>
            <p:cNvSpPr txBox="1"/>
            <p:nvPr/>
          </p:nvSpPr>
          <p:spPr>
            <a:xfrm>
              <a:off x="993672" y="3631483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DHCP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1" name="Google Shape;391;p11"/>
            <p:cNvSpPr txBox="1"/>
            <p:nvPr/>
          </p:nvSpPr>
          <p:spPr>
            <a:xfrm>
              <a:off x="1003197" y="3915873"/>
              <a:ext cx="1989414" cy="56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Failover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및 </a:t>
              </a:r>
              <a:r>
                <a:rPr 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Relayagent를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통해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각 부서별로 네트워크 대역에 맞는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IP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주소를 안정적으로 할당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392" name="Google Shape;392;p11"/>
          <p:cNvGrpSpPr/>
          <p:nvPr/>
        </p:nvGrpSpPr>
        <p:grpSpPr>
          <a:xfrm>
            <a:off x="1087583" y="6485682"/>
            <a:ext cx="4520347" cy="1642936"/>
            <a:chOff x="984103" y="3643222"/>
            <a:chExt cx="2008507" cy="1012063"/>
          </a:xfrm>
        </p:grpSpPr>
        <p:sp>
          <p:nvSpPr>
            <p:cNvPr id="393" name="Google Shape;393;p11"/>
            <p:cNvSpPr txBox="1"/>
            <p:nvPr/>
          </p:nvSpPr>
          <p:spPr>
            <a:xfrm>
              <a:off x="984103" y="3643222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VPN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4" name="Google Shape;394;p11"/>
            <p:cNvSpPr txBox="1"/>
            <p:nvPr/>
          </p:nvSpPr>
          <p:spPr>
            <a:xfrm>
              <a:off x="1090833" y="3915872"/>
              <a:ext cx="1901777" cy="7394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외부 인터넷 환경에서도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직원들의 업무가 가능하도록</a:t>
              </a:r>
              <a:r>
                <a:rPr lang="en-US" altLang="ko-KR" dirty="0">
                  <a:latin typeface="a타이틀고딕2" panose="02020600000000000000" pitchFamily="18" charset="-127"/>
                  <a:ea typeface="a타이틀고딕2" panose="02020600000000000000" pitchFamily="18" charset="-127"/>
                </a:rPr>
                <a:t> </a:t>
              </a: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L2TP </a:t>
              </a:r>
              <a:r>
                <a:rPr 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VPN을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구성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95" name="Google Shape;395;p11"/>
          <p:cNvGrpSpPr/>
          <p:nvPr/>
        </p:nvGrpSpPr>
        <p:grpSpPr>
          <a:xfrm>
            <a:off x="12723498" y="4094594"/>
            <a:ext cx="4497770" cy="1407856"/>
            <a:chOff x="1003197" y="3617401"/>
            <a:chExt cx="1989414" cy="867252"/>
          </a:xfrm>
        </p:grpSpPr>
        <p:sp>
          <p:nvSpPr>
            <p:cNvPr id="396" name="Google Shape;396;p11"/>
            <p:cNvSpPr txBox="1"/>
            <p:nvPr/>
          </p:nvSpPr>
          <p:spPr>
            <a:xfrm>
              <a:off x="1003197" y="3617401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AD ( </a:t>
              </a:r>
              <a:r>
                <a:rPr lang="ko-KR" sz="2400" b="1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Active</a:t>
              </a: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 </a:t>
              </a:r>
              <a:r>
                <a:rPr lang="ko-KR" sz="2400" b="1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Directory</a:t>
              </a: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 )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397" name="Google Shape;397;p11"/>
            <p:cNvSpPr txBox="1"/>
            <p:nvPr/>
          </p:nvSpPr>
          <p:spPr>
            <a:xfrm>
              <a:off x="1003197" y="3915873"/>
              <a:ext cx="1989414" cy="5687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사내 부서별로 정책을 관리하고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사용자 계정을 통합 관리할 수 있는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AD 및 DC 구성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398" name="Google Shape;398;p11"/>
          <p:cNvGrpSpPr/>
          <p:nvPr/>
        </p:nvGrpSpPr>
        <p:grpSpPr>
          <a:xfrm>
            <a:off x="1919420" y="1847190"/>
            <a:ext cx="4737341" cy="1078061"/>
            <a:chOff x="887688" y="3649898"/>
            <a:chExt cx="2104923" cy="664095"/>
          </a:xfrm>
        </p:grpSpPr>
        <p:sp>
          <p:nvSpPr>
            <p:cNvPr id="399" name="Google Shape;399;p11"/>
            <p:cNvSpPr txBox="1"/>
            <p:nvPr/>
          </p:nvSpPr>
          <p:spPr>
            <a:xfrm>
              <a:off x="993672" y="3649898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WEB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00" name="Google Shape;400;p11"/>
            <p:cNvSpPr txBox="1"/>
            <p:nvPr/>
          </p:nvSpPr>
          <p:spPr>
            <a:xfrm>
              <a:off x="887688" y="3915873"/>
              <a:ext cx="2104923" cy="3981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사내전용 웹사이트 구성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사원관리 및 사원교육 페이지를 체계적으로 관리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401" name="Google Shape;401;p11"/>
          <p:cNvGrpSpPr/>
          <p:nvPr/>
        </p:nvGrpSpPr>
        <p:grpSpPr>
          <a:xfrm>
            <a:off x="10994145" y="1779681"/>
            <a:ext cx="4519305" cy="1089997"/>
            <a:chOff x="993672" y="3642546"/>
            <a:chExt cx="1998939" cy="671448"/>
          </a:xfrm>
        </p:grpSpPr>
        <p:sp>
          <p:nvSpPr>
            <p:cNvPr id="402" name="Google Shape;402;p11"/>
            <p:cNvSpPr txBox="1"/>
            <p:nvPr/>
          </p:nvSpPr>
          <p:spPr>
            <a:xfrm>
              <a:off x="993672" y="3642546"/>
              <a:ext cx="1989414" cy="2843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Calibri"/>
                </a:rPr>
                <a:t>DNS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endParaRPr>
            </a:p>
          </p:txBody>
        </p:sp>
        <p:sp>
          <p:nvSpPr>
            <p:cNvPr id="403" name="Google Shape;403;p11"/>
            <p:cNvSpPr txBox="1"/>
            <p:nvPr/>
          </p:nvSpPr>
          <p:spPr>
            <a:xfrm>
              <a:off x="1003197" y="3915873"/>
              <a:ext cx="1989414" cy="3981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사내전용 웹 사이트의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</a:t>
              </a: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IP 주소 대신 </a:t>
              </a:r>
              <a:endParaRPr lang="en-US" altLang="ko-KR"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사용 할 도메인 네임 설정</a:t>
              </a:r>
              <a:endParaRPr dirty="0"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404" name="Google Shape;404;p11"/>
          <p:cNvSpPr/>
          <p:nvPr/>
        </p:nvSpPr>
        <p:spPr>
          <a:xfrm>
            <a:off x="7743889" y="4038723"/>
            <a:ext cx="2279542" cy="2410461"/>
          </a:xfrm>
          <a:prstGeom prst="ellipse">
            <a:avLst/>
          </a:prstGeom>
          <a:noFill/>
          <a:ln w="508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6236024" y="2594031"/>
            <a:ext cx="5353392" cy="5323387"/>
          </a:xfrm>
          <a:prstGeom prst="donut">
            <a:avLst>
              <a:gd name="adj" fmla="val 190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80427" y="4340718"/>
            <a:ext cx="1806465" cy="18064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D8FC772-7FEF-4742-8E29-2EDD0C18F030}"/>
              </a:ext>
            </a:extLst>
          </p:cNvPr>
          <p:cNvGrpSpPr/>
          <p:nvPr/>
        </p:nvGrpSpPr>
        <p:grpSpPr>
          <a:xfrm>
            <a:off x="10429639" y="6329688"/>
            <a:ext cx="1540573" cy="1583610"/>
            <a:chOff x="9726520" y="7312867"/>
            <a:chExt cx="1540573" cy="1583610"/>
          </a:xfrm>
        </p:grpSpPr>
        <p:sp>
          <p:nvSpPr>
            <p:cNvPr id="410" name="Google Shape;410;p11"/>
            <p:cNvSpPr/>
            <p:nvPr/>
          </p:nvSpPr>
          <p:spPr>
            <a:xfrm>
              <a:off x="9726520" y="7312867"/>
              <a:ext cx="1540573" cy="1583610"/>
            </a:xfrm>
            <a:prstGeom prst="ellipse">
              <a:avLst/>
            </a:prstGeom>
            <a:solidFill>
              <a:srgbClr val="5183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4" name="Google Shape;414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0028446" y="7632427"/>
              <a:ext cx="957849" cy="100755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BF57C7-438E-4332-8510-80186A5C19DB}"/>
              </a:ext>
            </a:extLst>
          </p:cNvPr>
          <p:cNvGrpSpPr/>
          <p:nvPr/>
        </p:nvGrpSpPr>
        <p:grpSpPr>
          <a:xfrm>
            <a:off x="10889450" y="4020577"/>
            <a:ext cx="1540573" cy="1583610"/>
            <a:chOff x="10782078" y="5100737"/>
            <a:chExt cx="1540573" cy="1583610"/>
          </a:xfrm>
        </p:grpSpPr>
        <p:sp>
          <p:nvSpPr>
            <p:cNvPr id="409" name="Google Shape;409;p11"/>
            <p:cNvSpPr/>
            <p:nvPr/>
          </p:nvSpPr>
          <p:spPr>
            <a:xfrm>
              <a:off x="10782078" y="5100737"/>
              <a:ext cx="1540573" cy="158361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6" name="Google Shape;416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980968" y="5324827"/>
              <a:ext cx="1135191" cy="11479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9411B78-B280-4BA8-8DCA-13F8206EFBDC}"/>
              </a:ext>
            </a:extLst>
          </p:cNvPr>
          <p:cNvGrpSpPr/>
          <p:nvPr/>
        </p:nvGrpSpPr>
        <p:grpSpPr>
          <a:xfrm>
            <a:off x="6009844" y="6301979"/>
            <a:ext cx="1545182" cy="1583610"/>
            <a:chOff x="6678325" y="7312867"/>
            <a:chExt cx="1545182" cy="1583610"/>
          </a:xfrm>
        </p:grpSpPr>
        <p:sp>
          <p:nvSpPr>
            <p:cNvPr id="411" name="Google Shape;411;p11"/>
            <p:cNvSpPr/>
            <p:nvPr/>
          </p:nvSpPr>
          <p:spPr>
            <a:xfrm>
              <a:off x="6678325" y="7312867"/>
              <a:ext cx="1545182" cy="1583610"/>
            </a:xfrm>
            <a:prstGeom prst="ellipse">
              <a:avLst/>
            </a:prstGeom>
            <a:solidFill>
              <a:srgbClr val="8CB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7" name="Google Shape;417;p1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58820" y="7631066"/>
              <a:ext cx="1019982" cy="8658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5ACC3FE-DFAF-47A1-BC7E-A487A8B96D1A}"/>
              </a:ext>
            </a:extLst>
          </p:cNvPr>
          <p:cNvGrpSpPr/>
          <p:nvPr/>
        </p:nvGrpSpPr>
        <p:grpSpPr>
          <a:xfrm>
            <a:off x="5395005" y="3882032"/>
            <a:ext cx="1540573" cy="1583610"/>
            <a:chOff x="5675559" y="5100737"/>
            <a:chExt cx="1540573" cy="1583610"/>
          </a:xfrm>
        </p:grpSpPr>
        <p:sp>
          <p:nvSpPr>
            <p:cNvPr id="408" name="Google Shape;408;p11"/>
            <p:cNvSpPr/>
            <p:nvPr/>
          </p:nvSpPr>
          <p:spPr>
            <a:xfrm>
              <a:off x="5675559" y="5100737"/>
              <a:ext cx="1540573" cy="158361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8" name="Google Shape;418;p11"/>
            <p:cNvPicPr preferRelativeResize="0"/>
            <p:nvPr/>
          </p:nvPicPr>
          <p:blipFill rotWithShape="1">
            <a:blip r:embed="rId7">
              <a:alphaModFix/>
              <a:lum bright="70000" contrast="-70000"/>
            </a:blip>
            <a:srcRect/>
            <a:stretch/>
          </p:blipFill>
          <p:spPr>
            <a:xfrm>
              <a:off x="5914050" y="5480211"/>
              <a:ext cx="995019" cy="96069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37745E-61E9-4414-AF0B-7F826E719136}"/>
              </a:ext>
            </a:extLst>
          </p:cNvPr>
          <p:cNvGrpSpPr/>
          <p:nvPr/>
        </p:nvGrpSpPr>
        <p:grpSpPr>
          <a:xfrm>
            <a:off x="6942705" y="1982883"/>
            <a:ext cx="1540573" cy="1583610"/>
            <a:chOff x="6682933" y="2869079"/>
            <a:chExt cx="1540573" cy="1583610"/>
          </a:xfrm>
        </p:grpSpPr>
        <p:sp>
          <p:nvSpPr>
            <p:cNvPr id="406" name="Google Shape;406;p11"/>
            <p:cNvSpPr/>
            <p:nvPr/>
          </p:nvSpPr>
          <p:spPr>
            <a:xfrm>
              <a:off x="6682933" y="2869079"/>
              <a:ext cx="1540573" cy="15836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19" name="Google Shape;419;p1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006884" y="3298909"/>
              <a:ext cx="917665" cy="81178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1" name="Google Shape;421;p11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2463085" y="586740"/>
            <a:ext cx="712566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사내 IT 인프라 주요 서비스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23" name="Google Shape;423;p11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02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40" name="Google Shape;120;p2">
            <a:extLst>
              <a:ext uri="{FF2B5EF4-FFF2-40B4-BE49-F238E27FC236}">
                <a16:creationId xmlns:a16="http://schemas.microsoft.com/office/drawing/2014/main" id="{85C4F3FB-B757-459C-9EC9-F274D384A114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C609FD9-0D53-4CDA-A819-26F91DE047CE}"/>
              </a:ext>
            </a:extLst>
          </p:cNvPr>
          <p:cNvGrpSpPr/>
          <p:nvPr/>
        </p:nvGrpSpPr>
        <p:grpSpPr>
          <a:xfrm>
            <a:off x="9224293" y="1996735"/>
            <a:ext cx="1540573" cy="1583610"/>
            <a:chOff x="9116920" y="2564278"/>
            <a:chExt cx="1540573" cy="158361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AE0FD8C-7184-4F02-8A70-D3F743FFA03A}"/>
                </a:ext>
              </a:extLst>
            </p:cNvPr>
            <p:cNvGrpSpPr/>
            <p:nvPr/>
          </p:nvGrpSpPr>
          <p:grpSpPr>
            <a:xfrm>
              <a:off x="9116920" y="2564278"/>
              <a:ext cx="1540573" cy="1583610"/>
              <a:chOff x="9726520" y="2869079"/>
              <a:chExt cx="1540573" cy="1583610"/>
            </a:xfrm>
          </p:grpSpPr>
          <p:sp>
            <p:nvSpPr>
              <p:cNvPr id="407" name="Google Shape;407;p11"/>
              <p:cNvSpPr/>
              <p:nvPr/>
            </p:nvSpPr>
            <p:spPr>
              <a:xfrm>
                <a:off x="9726520" y="2869079"/>
                <a:ext cx="1540573" cy="1583610"/>
              </a:xfrm>
              <a:prstGeom prst="ellipse">
                <a:avLst/>
              </a:prstGeom>
              <a:solidFill>
                <a:srgbClr val="8CB3E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7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415" name="Google Shape;415;p11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9937415" y="3489374"/>
                <a:ext cx="1065865" cy="3711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3" name="Google Shape;413;p11"/>
            <p:cNvSpPr txBox="1"/>
            <p:nvPr/>
          </p:nvSpPr>
          <p:spPr>
            <a:xfrm>
              <a:off x="9456259" y="3176582"/>
              <a:ext cx="901274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b="1" dirty="0">
                  <a:solidFill>
                    <a:schemeClr val="lt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WWW</a:t>
              </a:r>
              <a:endParaRPr sz="1800" b="1" dirty="0">
                <a:solidFill>
                  <a:schemeClr val="lt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7DDFBC3-4BE3-4098-AD2A-792C404E20D7}"/>
              </a:ext>
            </a:extLst>
          </p:cNvPr>
          <p:cNvGrpSpPr/>
          <p:nvPr/>
        </p:nvGrpSpPr>
        <p:grpSpPr>
          <a:xfrm>
            <a:off x="8240620" y="7133251"/>
            <a:ext cx="1540573" cy="1583610"/>
            <a:chOff x="8354920" y="7770066"/>
            <a:chExt cx="1540573" cy="1583610"/>
          </a:xfrm>
        </p:grpSpPr>
        <p:sp>
          <p:nvSpPr>
            <p:cNvPr id="48" name="Google Shape;410;p11">
              <a:extLst>
                <a:ext uri="{FF2B5EF4-FFF2-40B4-BE49-F238E27FC236}">
                  <a16:creationId xmlns:a16="http://schemas.microsoft.com/office/drawing/2014/main" id="{6B896DE5-E674-4AFC-BED5-EA0F309C2E8E}"/>
                </a:ext>
              </a:extLst>
            </p:cNvPr>
            <p:cNvSpPr/>
            <p:nvPr/>
          </p:nvSpPr>
          <p:spPr>
            <a:xfrm>
              <a:off x="8354920" y="7770066"/>
              <a:ext cx="1540573" cy="158361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26026AF-81D6-4252-86BA-1CEA8E4B1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00000" contrast="4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668654" y="8129811"/>
              <a:ext cx="950691" cy="950691"/>
            </a:xfrm>
            <a:prstGeom prst="rect">
              <a:avLst/>
            </a:prstGeom>
          </p:spPr>
        </p:pic>
      </p:grpSp>
      <p:grpSp>
        <p:nvGrpSpPr>
          <p:cNvPr id="55" name="Google Shape;461;p14">
            <a:extLst>
              <a:ext uri="{FF2B5EF4-FFF2-40B4-BE49-F238E27FC236}">
                <a16:creationId xmlns:a16="http://schemas.microsoft.com/office/drawing/2014/main" id="{2CC41E9A-43C7-40AC-82E6-8E5CFC9275B7}"/>
              </a:ext>
            </a:extLst>
          </p:cNvPr>
          <p:cNvGrpSpPr/>
          <p:nvPr/>
        </p:nvGrpSpPr>
        <p:grpSpPr>
          <a:xfrm>
            <a:off x="6729889" y="8885669"/>
            <a:ext cx="4618468" cy="1210526"/>
            <a:chOff x="5285274" y="1454514"/>
            <a:chExt cx="2300486" cy="807017"/>
          </a:xfrm>
        </p:grpSpPr>
        <p:sp>
          <p:nvSpPr>
            <p:cNvPr id="56" name="Google Shape;462;p14">
              <a:extLst>
                <a:ext uri="{FF2B5EF4-FFF2-40B4-BE49-F238E27FC236}">
                  <a16:creationId xmlns:a16="http://schemas.microsoft.com/office/drawing/2014/main" id="{84CB8742-DC21-4C6F-8E45-3548012396C1}"/>
                </a:ext>
              </a:extLst>
            </p:cNvPr>
            <p:cNvSpPr txBox="1"/>
            <p:nvPr/>
          </p:nvSpPr>
          <p:spPr>
            <a:xfrm>
              <a:off x="5285274" y="1454514"/>
              <a:ext cx="2277339" cy="3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Database</a:t>
              </a:r>
              <a:r>
                <a:rPr lang="ko-KR" altLang="en-US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 </a:t>
              </a:r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(Website DB)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57" name="Google Shape;463;p14">
              <a:extLst>
                <a:ext uri="{FF2B5EF4-FFF2-40B4-BE49-F238E27FC236}">
                  <a16:creationId xmlns:a16="http://schemas.microsoft.com/office/drawing/2014/main" id="{FA9851F1-9623-42D0-9046-3B5210F8E770}"/>
                </a:ext>
              </a:extLst>
            </p:cNvPr>
            <p:cNvSpPr txBox="1"/>
            <p:nvPr/>
          </p:nvSpPr>
          <p:spPr>
            <a:xfrm>
              <a:off x="5336211" y="1762276"/>
              <a:ext cx="2249549" cy="499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ctr">
                <a:spcBef>
                  <a:spcPts val="360"/>
                </a:spcBef>
                <a:buClr>
                  <a:schemeClr val="lt1"/>
                </a:buClr>
                <a:buSzPts val="1800"/>
              </a:pP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Master &amp;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 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Slave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로 구성해서</a:t>
              </a:r>
              <a:endParaRPr lang="en-US" altLang="ko-KR"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algn="ctr">
                <a:spcBef>
                  <a:spcPts val="360"/>
                </a:spcBef>
                <a:buClr>
                  <a:schemeClr val="lt1"/>
                </a:buClr>
                <a:buSzPts val="1800"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데이터 고가용성 및 이중화 구현</a:t>
              </a:r>
              <a:endParaRPr lang="en-US" altLang="ko-KR"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2"/>
          <p:cNvSpPr/>
          <p:nvPr/>
        </p:nvSpPr>
        <p:spPr>
          <a:xfrm>
            <a:off x="0" y="4075117"/>
            <a:ext cx="2209800" cy="2136766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70486" y="-91440"/>
            <a:ext cx="6093714" cy="1041654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 txBox="1"/>
          <p:nvPr/>
        </p:nvSpPr>
        <p:spPr>
          <a:xfrm>
            <a:off x="2544706" y="4075117"/>
            <a:ext cx="9586334" cy="2000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200" b="1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iriam"/>
                <a:sym typeface="Miriam"/>
              </a:rPr>
              <a:t>ABOUT INFRASTRUCTURE</a:t>
            </a:r>
            <a:endParaRPr sz="6200" b="1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iriam"/>
              <a:sym typeface="Miriam"/>
            </a:endParaRPr>
          </a:p>
        </p:txBody>
      </p:sp>
      <p:sp>
        <p:nvSpPr>
          <p:cNvPr id="431" name="Google Shape;431;p12"/>
          <p:cNvSpPr txBox="1"/>
          <p:nvPr/>
        </p:nvSpPr>
        <p:spPr>
          <a:xfrm>
            <a:off x="2544706" y="6264846"/>
            <a:ext cx="27206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외부 IT 인프라</a:t>
            </a:r>
            <a:endParaRPr dirty="0"/>
          </a:p>
        </p:txBody>
      </p:sp>
      <p:sp>
        <p:nvSpPr>
          <p:cNvPr id="432" name="Google Shape;432;p12"/>
          <p:cNvSpPr txBox="1"/>
          <p:nvPr/>
        </p:nvSpPr>
        <p:spPr>
          <a:xfrm>
            <a:off x="605551" y="4312165"/>
            <a:ext cx="87235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4</a:t>
            </a:r>
            <a:endParaRPr sz="96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sym typeface="Arial"/>
            </a:endParaRPr>
          </a:p>
        </p:txBody>
      </p:sp>
      <p:sp>
        <p:nvSpPr>
          <p:cNvPr id="434" name="Google Shape;434;p12"/>
          <p:cNvSpPr/>
          <p:nvPr/>
        </p:nvSpPr>
        <p:spPr>
          <a:xfrm>
            <a:off x="2544706" y="6818844"/>
            <a:ext cx="4313294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❶ </a:t>
            </a: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KG GAME </a:t>
            </a: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외부 인프라 구성 개요</a:t>
            </a:r>
            <a:endParaRPr lang="en-US" altLang="ko-KR"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❷</a:t>
            </a:r>
            <a:r>
              <a:rPr lang="en-US" alt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 KG GAME </a:t>
            </a:r>
            <a:r>
              <a:rPr lang="ko-KR" altLang="en-US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홈페이지 구현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❸ </a:t>
            </a: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외부 IT 인프라 주요 서비스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9" name="Google Shape;120;p2">
            <a:extLst>
              <a:ext uri="{FF2B5EF4-FFF2-40B4-BE49-F238E27FC236}">
                <a16:creationId xmlns:a16="http://schemas.microsoft.com/office/drawing/2014/main" id="{440E2156-9DFF-41D9-B0CD-A36E457A9BE3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3"/>
          <p:cNvSpPr/>
          <p:nvPr/>
        </p:nvSpPr>
        <p:spPr>
          <a:xfrm>
            <a:off x="1524000" y="1181100"/>
            <a:ext cx="15392399" cy="9105900"/>
          </a:xfrm>
          <a:prstGeom prst="rect">
            <a:avLst/>
          </a:prstGeom>
          <a:gradFill>
            <a:gsLst>
              <a:gs pos="0">
                <a:srgbClr val="1D4365">
                  <a:alpha val="0"/>
                </a:srgbClr>
              </a:gs>
              <a:gs pos="1000">
                <a:srgbClr val="1D4365">
                  <a:alpha val="0"/>
                </a:srgbClr>
              </a:gs>
              <a:gs pos="51000">
                <a:srgbClr val="1D4365">
                  <a:alpha val="69803"/>
                </a:srgbClr>
              </a:gs>
              <a:gs pos="100000">
                <a:srgbClr val="1D4365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3"/>
          <p:cNvSpPr txBox="1"/>
          <p:nvPr/>
        </p:nvSpPr>
        <p:spPr>
          <a:xfrm>
            <a:off x="9677400" y="7505700"/>
            <a:ext cx="61722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00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유저들을 위한 커뮤니티 공간</a:t>
            </a:r>
            <a:endParaRPr sz="2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공식 홈페이지 &amp; 포럼</a:t>
            </a:r>
            <a:endParaRPr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SNS &amp; </a:t>
            </a:r>
            <a:r>
              <a:rPr lang="ko-KR" sz="20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Streaming</a:t>
            </a:r>
            <a:r>
              <a:rPr lang="ko-KR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공식채널 연동</a:t>
            </a:r>
            <a:endParaRPr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43" name="Google Shape;443;p13"/>
          <p:cNvSpPr txBox="1"/>
          <p:nvPr/>
        </p:nvSpPr>
        <p:spPr>
          <a:xfrm>
            <a:off x="3276600" y="7505700"/>
            <a:ext cx="4962279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000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ko-KR" sz="28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게임 스피드 향상</a:t>
            </a:r>
            <a:endParaRPr sz="28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endParaRPr sz="1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트래픽 분산</a:t>
            </a:r>
            <a:endParaRPr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ko-KR" sz="2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업데이트 시간 최소화</a:t>
            </a:r>
            <a:endParaRPr sz="2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pic>
        <p:nvPicPr>
          <p:cNvPr id="444" name="Google Shape;444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5600" y="3080655"/>
            <a:ext cx="5909841" cy="3339364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>
            <a:noFill/>
          </a:ln>
          <a:effectLst>
            <a:reflection stA="38000" endPos="28000" dist="5000" dir="5400000" sy="-100000" algn="bl" rotWithShape="0"/>
          </a:effectLst>
        </p:spPr>
      </p:pic>
      <p:sp>
        <p:nvSpPr>
          <p:cNvPr id="445" name="Google Shape;445;p13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3"/>
          <p:cNvSpPr txBox="1"/>
          <p:nvPr/>
        </p:nvSpPr>
        <p:spPr>
          <a:xfrm>
            <a:off x="2463085" y="586740"/>
            <a:ext cx="8662115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KG GAME 외부 인프라 구성 개요</a:t>
            </a:r>
            <a:endParaRPr sz="44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47" name="Google Shape;447;p13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01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9988FE-EBAC-40A7-8023-22F37BF7A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9504" y="3080655"/>
            <a:ext cx="5767992" cy="3339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stA="38000" endPos="28000" dist="5080" dir="5400000" sy="-100000" algn="bl" rotWithShape="0"/>
            <a:softEdge rad="0"/>
          </a:effectLst>
        </p:spPr>
      </p:pic>
      <p:sp>
        <p:nvSpPr>
          <p:cNvPr id="11" name="Google Shape;120;p2">
            <a:extLst>
              <a:ext uri="{FF2B5EF4-FFF2-40B4-BE49-F238E27FC236}">
                <a16:creationId xmlns:a16="http://schemas.microsoft.com/office/drawing/2014/main" id="{55AA7722-4FD8-4BC7-8B3E-E066E3F0183B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3F980CF-D04E-4DBF-A87D-1CE6F02741FA}"/>
              </a:ext>
            </a:extLst>
          </p:cNvPr>
          <p:cNvSpPr/>
          <p:nvPr/>
        </p:nvSpPr>
        <p:spPr>
          <a:xfrm>
            <a:off x="12905307" y="8260794"/>
            <a:ext cx="2031181" cy="287228"/>
          </a:xfrm>
          <a:prstGeom prst="round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28F4B046-0B04-4727-866E-AC0908C66424}"/>
              </a:ext>
            </a:extLst>
          </p:cNvPr>
          <p:cNvSpPr/>
          <p:nvPr/>
        </p:nvSpPr>
        <p:spPr>
          <a:xfrm>
            <a:off x="12890884" y="4373782"/>
            <a:ext cx="2031181" cy="287228"/>
          </a:xfrm>
          <a:prstGeom prst="round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6" name="Straight Connector 83">
            <a:extLst>
              <a:ext uri="{FF2B5EF4-FFF2-40B4-BE49-F238E27FC236}">
                <a16:creationId xmlns:a16="http://schemas.microsoft.com/office/drawing/2014/main" id="{591D5A38-527D-48B5-8C09-C004F0545E77}"/>
              </a:ext>
            </a:extLst>
          </p:cNvPr>
          <p:cNvCxnSpPr>
            <a:cxnSpLocks/>
          </p:cNvCxnSpPr>
          <p:nvPr/>
        </p:nvCxnSpPr>
        <p:spPr>
          <a:xfrm flipH="1">
            <a:off x="8739495" y="8605013"/>
            <a:ext cx="1134628" cy="1"/>
          </a:xfrm>
          <a:prstGeom prst="line">
            <a:avLst/>
          </a:prstGeom>
          <a:ln w="31750">
            <a:solidFill>
              <a:srgbClr val="4185B5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83">
            <a:extLst>
              <a:ext uri="{FF2B5EF4-FFF2-40B4-BE49-F238E27FC236}">
                <a16:creationId xmlns:a16="http://schemas.microsoft.com/office/drawing/2014/main" id="{F0ECAA49-151D-4C7B-B67F-30DE15448D6A}"/>
              </a:ext>
            </a:extLst>
          </p:cNvPr>
          <p:cNvCxnSpPr>
            <a:cxnSpLocks/>
          </p:cNvCxnSpPr>
          <p:nvPr/>
        </p:nvCxnSpPr>
        <p:spPr>
          <a:xfrm flipH="1">
            <a:off x="8739495" y="4705148"/>
            <a:ext cx="1134628" cy="1"/>
          </a:xfrm>
          <a:prstGeom prst="line">
            <a:avLst/>
          </a:prstGeom>
          <a:ln w="31750">
            <a:solidFill>
              <a:srgbClr val="13407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8" name="Google Shape;478;p14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4"/>
          <p:cNvSpPr txBox="1"/>
          <p:nvPr/>
        </p:nvSpPr>
        <p:spPr>
          <a:xfrm>
            <a:off x="2463085" y="586740"/>
            <a:ext cx="712566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KG GAME</a:t>
            </a:r>
            <a:r>
              <a:rPr lang="ko-KR" alt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 홈페이지 구현 </a:t>
            </a:r>
            <a:r>
              <a:rPr 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 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80" name="Google Shape;480;p14"/>
          <p:cNvSpPr txBox="1"/>
          <p:nvPr/>
        </p:nvSpPr>
        <p:spPr>
          <a:xfrm>
            <a:off x="916100" y="649693"/>
            <a:ext cx="11144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02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grpSp>
        <p:nvGrpSpPr>
          <p:cNvPr id="18" name="Group 72">
            <a:extLst>
              <a:ext uri="{FF2B5EF4-FFF2-40B4-BE49-F238E27FC236}">
                <a16:creationId xmlns:a16="http://schemas.microsoft.com/office/drawing/2014/main" id="{786C9773-2BAF-4A53-B6F3-2C7AF001FFBB}"/>
              </a:ext>
            </a:extLst>
          </p:cNvPr>
          <p:cNvGrpSpPr/>
          <p:nvPr/>
        </p:nvGrpSpPr>
        <p:grpSpPr>
          <a:xfrm rot="5400000">
            <a:off x="4710648" y="5944747"/>
            <a:ext cx="8020763" cy="349420"/>
            <a:chOff x="2947282" y="3708266"/>
            <a:chExt cx="6015743" cy="431951"/>
          </a:xfrm>
        </p:grpSpPr>
        <p:sp>
          <p:nvSpPr>
            <p:cNvPr id="21" name="Rectangle 75">
              <a:extLst>
                <a:ext uri="{FF2B5EF4-FFF2-40B4-BE49-F238E27FC236}">
                  <a16:creationId xmlns:a16="http://schemas.microsoft.com/office/drawing/2014/main" id="{F7FFA655-84CE-480B-A708-30005B53530A}"/>
                </a:ext>
              </a:extLst>
            </p:cNvPr>
            <p:cNvSpPr/>
            <p:nvPr/>
          </p:nvSpPr>
          <p:spPr>
            <a:xfrm flipH="1">
              <a:off x="6556768" y="3708270"/>
              <a:ext cx="2406257" cy="431944"/>
            </a:xfrm>
            <a:prstGeom prst="rect">
              <a:avLst/>
            </a:prstGeom>
            <a:solidFill>
              <a:srgbClr val="418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ctangle 76">
              <a:extLst>
                <a:ext uri="{FF2B5EF4-FFF2-40B4-BE49-F238E27FC236}">
                  <a16:creationId xmlns:a16="http://schemas.microsoft.com/office/drawing/2014/main" id="{3B6AB24E-0C3F-44EC-9A31-D2D73E15A9C6}"/>
                </a:ext>
              </a:extLst>
            </p:cNvPr>
            <p:cNvSpPr/>
            <p:nvPr/>
          </p:nvSpPr>
          <p:spPr>
            <a:xfrm flipH="1">
              <a:off x="3332055" y="3708267"/>
              <a:ext cx="3157275" cy="431945"/>
            </a:xfrm>
            <a:prstGeom prst="rect">
              <a:avLst/>
            </a:prstGeom>
            <a:solidFill>
              <a:srgbClr val="134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77">
              <a:extLst>
                <a:ext uri="{FF2B5EF4-FFF2-40B4-BE49-F238E27FC236}">
                  <a16:creationId xmlns:a16="http://schemas.microsoft.com/office/drawing/2014/main" id="{13488AF8-A60D-4FBD-B64F-CAC31B8C2D5A}"/>
                </a:ext>
              </a:extLst>
            </p:cNvPr>
            <p:cNvSpPr/>
            <p:nvPr/>
          </p:nvSpPr>
          <p:spPr>
            <a:xfrm flipH="1">
              <a:off x="2947282" y="3708266"/>
              <a:ext cx="294363" cy="431951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Connector 83">
            <a:extLst>
              <a:ext uri="{FF2B5EF4-FFF2-40B4-BE49-F238E27FC236}">
                <a16:creationId xmlns:a16="http://schemas.microsoft.com/office/drawing/2014/main" id="{105FE587-1FBC-484A-8B24-8614DABBC70A}"/>
              </a:ext>
            </a:extLst>
          </p:cNvPr>
          <p:cNvCxnSpPr>
            <a:cxnSpLocks/>
          </p:cNvCxnSpPr>
          <p:nvPr/>
        </p:nvCxnSpPr>
        <p:spPr>
          <a:xfrm flipH="1">
            <a:off x="8704235" y="2281757"/>
            <a:ext cx="1134628" cy="1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077549CF-0532-4FEC-BBC5-867FD43D10A6}"/>
              </a:ext>
            </a:extLst>
          </p:cNvPr>
          <p:cNvGrpSpPr/>
          <p:nvPr/>
        </p:nvGrpSpPr>
        <p:grpSpPr>
          <a:xfrm>
            <a:off x="9935090" y="1957763"/>
            <a:ext cx="7971617" cy="7186924"/>
            <a:chOff x="10087490" y="1957763"/>
            <a:chExt cx="7971617" cy="718692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4AED752-2F1D-419F-9BEA-4FAFC94D166F}"/>
                </a:ext>
              </a:extLst>
            </p:cNvPr>
            <p:cNvSpPr txBox="1"/>
            <p:nvPr/>
          </p:nvSpPr>
          <p:spPr>
            <a:xfrm>
              <a:off x="10087490" y="2392259"/>
              <a:ext cx="7971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로고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HOME 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게임 소개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커뮤니티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이벤트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내 계정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전체보기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로그인 </a:t>
              </a:r>
              <a:r>
                <a:rPr lang="en-US" altLang="ko-KR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| </a:t>
              </a:r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회원가입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CB66F36-F7AD-4467-AC63-ECBF838716D6}"/>
                </a:ext>
              </a:extLst>
            </p:cNvPr>
            <p:cNvSpPr txBox="1"/>
            <p:nvPr/>
          </p:nvSpPr>
          <p:spPr>
            <a:xfrm>
              <a:off x="10271446" y="4798570"/>
              <a:ext cx="76200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슬라이드 형식으로 각 게임 별 이미지 표현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E20520-636C-4504-BE5C-A1B1699BEC6C}"/>
                </a:ext>
              </a:extLst>
            </p:cNvPr>
            <p:cNvSpPr txBox="1"/>
            <p:nvPr/>
          </p:nvSpPr>
          <p:spPr>
            <a:xfrm>
              <a:off x="10271446" y="8663266"/>
              <a:ext cx="7620014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1025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해당 게임 이미지 클릭 시 각 게임 랭킹 표시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A7ED74CA-27B6-450E-94CC-2366F8400D75}"/>
                </a:ext>
              </a:extLst>
            </p:cNvPr>
            <p:cNvSpPr/>
            <p:nvPr/>
          </p:nvSpPr>
          <p:spPr>
            <a:xfrm>
              <a:off x="10279540" y="4529029"/>
              <a:ext cx="7620014" cy="2500422"/>
            </a:xfrm>
            <a:prstGeom prst="roundRect">
              <a:avLst/>
            </a:prstGeom>
            <a:noFill/>
            <a:ln>
              <a:solidFill>
                <a:srgbClr val="102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96566F7E-7995-4055-A94F-33E81C6296EC}"/>
                </a:ext>
              </a:extLst>
            </p:cNvPr>
            <p:cNvSpPr/>
            <p:nvPr/>
          </p:nvSpPr>
          <p:spPr>
            <a:xfrm>
              <a:off x="10255196" y="8432778"/>
              <a:ext cx="7620014" cy="711909"/>
            </a:xfrm>
            <a:prstGeom prst="roundRect">
              <a:avLst/>
            </a:prstGeom>
            <a:noFill/>
            <a:ln>
              <a:solidFill>
                <a:srgbClr val="102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사각형: 둥근 모서리 57">
              <a:extLst>
                <a:ext uri="{FF2B5EF4-FFF2-40B4-BE49-F238E27FC236}">
                  <a16:creationId xmlns:a16="http://schemas.microsoft.com/office/drawing/2014/main" id="{25878333-8046-43CC-8B8D-EDA59B1A70B6}"/>
                </a:ext>
              </a:extLst>
            </p:cNvPr>
            <p:cNvSpPr/>
            <p:nvPr/>
          </p:nvSpPr>
          <p:spPr>
            <a:xfrm>
              <a:off x="10271446" y="2174151"/>
              <a:ext cx="7620014" cy="711909"/>
            </a:xfrm>
            <a:prstGeom prst="roundRect">
              <a:avLst/>
            </a:prstGeom>
            <a:noFill/>
            <a:ln>
              <a:solidFill>
                <a:srgbClr val="10253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DA9D9E8E-06C1-450B-AA04-E87993F87A18}"/>
                </a:ext>
              </a:extLst>
            </p:cNvPr>
            <p:cNvGrpSpPr/>
            <p:nvPr/>
          </p:nvGrpSpPr>
          <p:grpSpPr>
            <a:xfrm>
              <a:off x="13065862" y="1957763"/>
              <a:ext cx="2031181" cy="369332"/>
              <a:chOff x="11976984" y="1104463"/>
              <a:chExt cx="2031181" cy="369332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00E95055-0BAC-4543-8AB9-78F11B0735A4}"/>
                  </a:ext>
                </a:extLst>
              </p:cNvPr>
              <p:cNvSpPr/>
              <p:nvPr/>
            </p:nvSpPr>
            <p:spPr>
              <a:xfrm>
                <a:off x="11976984" y="1147923"/>
                <a:ext cx="2031181" cy="287228"/>
              </a:xfrm>
              <a:prstGeom prst="roundRect">
                <a:avLst/>
              </a:prstGeom>
              <a:solidFill>
                <a:srgbClr val="1025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2EA17BA-04C5-4652-8435-3D6CD39CBB60}"/>
                  </a:ext>
                </a:extLst>
              </p:cNvPr>
              <p:cNvSpPr txBox="1"/>
              <p:nvPr/>
            </p:nvSpPr>
            <p:spPr>
              <a:xfrm>
                <a:off x="12051623" y="1104463"/>
                <a:ext cx="1849404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타이틀고딕2" panose="02020600000000000000" pitchFamily="18" charset="-127"/>
                    <a:ea typeface="a타이틀고딕2" panose="02020600000000000000" pitchFamily="18" charset="-127"/>
                    <a:cs typeface="Arial" pitchFamily="34" charset="0"/>
                  </a:rPr>
                  <a:t>Navigation Bar</a:t>
                </a:r>
                <a:endParaRPr lang="ko-KR" altLang="en-US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endParaRPr>
              </a:p>
            </p:txBody>
          </p:sp>
        </p:grp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EF715AD-CCE0-41A6-B4D4-66E27FEB2D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59" r="5459"/>
            <a:stretch/>
          </p:blipFill>
          <p:spPr>
            <a:xfrm>
              <a:off x="12933717" y="5239084"/>
              <a:ext cx="2313429" cy="1460798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7461B83-AB9F-4626-B00D-C2B2F646FE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357" r="5514"/>
            <a:stretch/>
          </p:blipFill>
          <p:spPr>
            <a:xfrm>
              <a:off x="15324653" y="5239863"/>
              <a:ext cx="2313429" cy="1460019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80C4676-6A1D-492C-8B53-C302B9EA9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0810"/>
            <a:stretch/>
          </p:blipFill>
          <p:spPr>
            <a:xfrm>
              <a:off x="10542781" y="5239084"/>
              <a:ext cx="2313429" cy="1460798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BFBAAB7-691D-48A7-BBE4-F7066A6C09AF}"/>
                </a:ext>
              </a:extLst>
            </p:cNvPr>
            <p:cNvSpPr txBox="1"/>
            <p:nvPr/>
          </p:nvSpPr>
          <p:spPr>
            <a:xfrm>
              <a:off x="13167334" y="4307283"/>
              <a:ext cx="17830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Carousel</a:t>
              </a:r>
              <a:endPara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2E44179-F791-4E8A-931E-B4906F5204C0}"/>
                </a:ext>
              </a:extLst>
            </p:cNvPr>
            <p:cNvSpPr txBox="1"/>
            <p:nvPr/>
          </p:nvSpPr>
          <p:spPr>
            <a:xfrm>
              <a:off x="13189912" y="8207942"/>
              <a:ext cx="17830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Collapse</a:t>
              </a:r>
              <a:endPara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endParaRPr>
            </a:p>
          </p:txBody>
        </p:sp>
      </p:grpSp>
      <p:sp>
        <p:nvSpPr>
          <p:cNvPr id="44" name="Rectangle 78">
            <a:extLst>
              <a:ext uri="{FF2B5EF4-FFF2-40B4-BE49-F238E27FC236}">
                <a16:creationId xmlns:a16="http://schemas.microsoft.com/office/drawing/2014/main" id="{66334B96-3100-424F-945C-CAC46395E1A1}"/>
              </a:ext>
            </a:extLst>
          </p:cNvPr>
          <p:cNvSpPr/>
          <p:nvPr/>
        </p:nvSpPr>
        <p:spPr>
          <a:xfrm rot="5400000">
            <a:off x="4738791" y="6129136"/>
            <a:ext cx="7955686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84">
            <a:extLst>
              <a:ext uri="{FF2B5EF4-FFF2-40B4-BE49-F238E27FC236}">
                <a16:creationId xmlns:a16="http://schemas.microsoft.com/office/drawing/2014/main" id="{3A739AD9-9B4B-4194-86B0-AD96B4F4FCF8}"/>
              </a:ext>
            </a:extLst>
          </p:cNvPr>
          <p:cNvSpPr>
            <a:spLocks noChangeAspect="1"/>
          </p:cNvSpPr>
          <p:nvPr/>
        </p:nvSpPr>
        <p:spPr>
          <a:xfrm rot="5400000">
            <a:off x="8600095" y="8486257"/>
            <a:ext cx="228600" cy="228600"/>
          </a:xfrm>
          <a:prstGeom prst="ellipse">
            <a:avLst/>
          </a:prstGeom>
          <a:solidFill>
            <a:srgbClr val="4185B5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Oval 87">
            <a:extLst>
              <a:ext uri="{FF2B5EF4-FFF2-40B4-BE49-F238E27FC236}">
                <a16:creationId xmlns:a16="http://schemas.microsoft.com/office/drawing/2014/main" id="{5E4C583A-A034-4078-9FE1-1C93D2E33510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8600756" y="4584007"/>
            <a:ext cx="228600" cy="228600"/>
          </a:xfrm>
          <a:prstGeom prst="ellipse">
            <a:avLst/>
          </a:prstGeom>
          <a:solidFill>
            <a:srgbClr val="13407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" name="Oval 88">
            <a:extLst>
              <a:ext uri="{FF2B5EF4-FFF2-40B4-BE49-F238E27FC236}">
                <a16:creationId xmlns:a16="http://schemas.microsoft.com/office/drawing/2014/main" id="{640B47C6-5917-4C17-A336-CF18237165E1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8600756" y="2174151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8819A6-A29D-4BFC-B9D8-903AE3C2A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45" y="2131934"/>
            <a:ext cx="7528226" cy="7955687"/>
          </a:xfrm>
          <a:prstGeom prst="rect">
            <a:avLst/>
          </a:prstGeom>
        </p:spPr>
      </p:pic>
      <p:sp>
        <p:nvSpPr>
          <p:cNvPr id="51" name="Google Shape;120;p2">
            <a:extLst>
              <a:ext uri="{FF2B5EF4-FFF2-40B4-BE49-F238E27FC236}">
                <a16:creationId xmlns:a16="http://schemas.microsoft.com/office/drawing/2014/main" id="{42B5AA3B-5541-4C84-8D7A-753C7C75CB17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893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4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4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02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23" name="Straight Connector 83">
            <a:extLst>
              <a:ext uri="{FF2B5EF4-FFF2-40B4-BE49-F238E27FC236}">
                <a16:creationId xmlns:a16="http://schemas.microsoft.com/office/drawing/2014/main" id="{D4924715-4311-492D-A73F-EBA64729C954}"/>
              </a:ext>
            </a:extLst>
          </p:cNvPr>
          <p:cNvCxnSpPr>
            <a:cxnSpLocks/>
          </p:cNvCxnSpPr>
          <p:nvPr/>
        </p:nvCxnSpPr>
        <p:spPr>
          <a:xfrm>
            <a:off x="7697472" y="7510984"/>
            <a:ext cx="768900" cy="0"/>
          </a:xfrm>
          <a:prstGeom prst="line">
            <a:avLst/>
          </a:prstGeom>
          <a:ln w="31750">
            <a:solidFill>
              <a:srgbClr val="13407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72">
            <a:extLst>
              <a:ext uri="{FF2B5EF4-FFF2-40B4-BE49-F238E27FC236}">
                <a16:creationId xmlns:a16="http://schemas.microsoft.com/office/drawing/2014/main" id="{FD176255-5F1B-4FAA-836E-160C24FF5FC7}"/>
              </a:ext>
            </a:extLst>
          </p:cNvPr>
          <p:cNvGrpSpPr/>
          <p:nvPr/>
        </p:nvGrpSpPr>
        <p:grpSpPr>
          <a:xfrm rot="5400000">
            <a:off x="5275550" y="5497957"/>
            <a:ext cx="6344710" cy="349420"/>
            <a:chOff x="2057861" y="3708268"/>
            <a:chExt cx="4758666" cy="431951"/>
          </a:xfrm>
        </p:grpSpPr>
        <p:sp>
          <p:nvSpPr>
            <p:cNvPr id="26" name="Rectangle 76">
              <a:extLst>
                <a:ext uri="{FF2B5EF4-FFF2-40B4-BE49-F238E27FC236}">
                  <a16:creationId xmlns:a16="http://schemas.microsoft.com/office/drawing/2014/main" id="{24C61010-DB7A-4668-A14F-312485D8C219}"/>
                </a:ext>
              </a:extLst>
            </p:cNvPr>
            <p:cNvSpPr/>
            <p:nvPr/>
          </p:nvSpPr>
          <p:spPr>
            <a:xfrm flipH="1">
              <a:off x="4840429" y="3708268"/>
              <a:ext cx="1976098" cy="431945"/>
            </a:xfrm>
            <a:prstGeom prst="rect">
              <a:avLst/>
            </a:prstGeom>
            <a:solidFill>
              <a:srgbClr val="134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77">
              <a:extLst>
                <a:ext uri="{FF2B5EF4-FFF2-40B4-BE49-F238E27FC236}">
                  <a16:creationId xmlns:a16="http://schemas.microsoft.com/office/drawing/2014/main" id="{8A4D5AE2-1E0B-40D3-8811-14CFD3C48454}"/>
                </a:ext>
              </a:extLst>
            </p:cNvPr>
            <p:cNvSpPr/>
            <p:nvPr/>
          </p:nvSpPr>
          <p:spPr>
            <a:xfrm flipH="1">
              <a:off x="2057861" y="3708275"/>
              <a:ext cx="2708270" cy="431944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0" name="Straight Connector 83">
            <a:extLst>
              <a:ext uri="{FF2B5EF4-FFF2-40B4-BE49-F238E27FC236}">
                <a16:creationId xmlns:a16="http://schemas.microsoft.com/office/drawing/2014/main" id="{7EA21973-9648-4522-BBD2-99DDCD008461}"/>
              </a:ext>
            </a:extLst>
          </p:cNvPr>
          <p:cNvCxnSpPr>
            <a:cxnSpLocks/>
          </p:cNvCxnSpPr>
          <p:nvPr/>
        </p:nvCxnSpPr>
        <p:spPr>
          <a:xfrm>
            <a:off x="7728594" y="4301777"/>
            <a:ext cx="702518" cy="1"/>
          </a:xfrm>
          <a:prstGeom prst="line">
            <a:avLst/>
          </a:prstGeom>
          <a:ln w="31750">
            <a:solidFill>
              <a:schemeClr val="bg2">
                <a:lumMod val="50000"/>
              </a:schemeClr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732F95-B018-433D-8123-B111B3E6C5D5}"/>
              </a:ext>
            </a:extLst>
          </p:cNvPr>
          <p:cNvSpPr txBox="1"/>
          <p:nvPr/>
        </p:nvSpPr>
        <p:spPr>
          <a:xfrm>
            <a:off x="92815" y="4178218"/>
            <a:ext cx="7971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게임 별 공지사항 게시판 형태로 구현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5806888-D395-4D64-8AF6-33500CFD36F6}"/>
              </a:ext>
            </a:extLst>
          </p:cNvPr>
          <p:cNvSpPr txBox="1"/>
          <p:nvPr/>
        </p:nvSpPr>
        <p:spPr>
          <a:xfrm>
            <a:off x="276771" y="7367411"/>
            <a:ext cx="76200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고객문의 페이지 버튼 </a:t>
            </a:r>
            <a:r>
              <a:rPr lang="en-US" altLang="ko-KR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| </a:t>
            </a:r>
            <a:r>
              <a:rPr lang="ko-KR" altLang="en-US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게임 회사의 각종 정보 고지</a:t>
            </a:r>
            <a:r>
              <a:rPr lang="en-US" altLang="ko-KR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 | </a:t>
            </a:r>
          </a:p>
          <a:p>
            <a:pPr algn="ctr"/>
            <a:r>
              <a:rPr lang="en-US" altLang="ko-KR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SNS &amp; Streaming </a:t>
            </a:r>
            <a:r>
              <a:rPr lang="ko-KR" altLang="en-US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공식 채널 연동 </a:t>
            </a:r>
            <a:endParaRPr lang="en-US" altLang="ko-KR" sz="1600" dirty="0">
              <a:solidFill>
                <a:srgbClr val="10253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itchFamily="34" charset="0"/>
            </a:endParaRPr>
          </a:p>
          <a:p>
            <a:pPr algn="ctr"/>
            <a:r>
              <a:rPr lang="ko-KR" altLang="en-US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 </a:t>
            </a:r>
            <a:r>
              <a:rPr lang="en-US" altLang="ko-KR" sz="1600" dirty="0">
                <a:solidFill>
                  <a:srgbClr val="1025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 </a:t>
            </a:r>
            <a:endParaRPr lang="ko-KR" altLang="en-US" sz="1600" dirty="0">
              <a:solidFill>
                <a:srgbClr val="10253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Arial" pitchFamily="34" charset="0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6312060-B8B5-46DE-BC47-9DF388DEA1BA}"/>
              </a:ext>
            </a:extLst>
          </p:cNvPr>
          <p:cNvSpPr/>
          <p:nvPr/>
        </p:nvSpPr>
        <p:spPr>
          <a:xfrm>
            <a:off x="771445" y="7097870"/>
            <a:ext cx="6646854" cy="964089"/>
          </a:xfrm>
          <a:prstGeom prst="roundRect">
            <a:avLst/>
          </a:prstGeom>
          <a:noFill/>
          <a:ln>
            <a:solidFill>
              <a:srgbClr val="102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B4FBDDDD-314B-4E03-9269-D00E29F56724}"/>
              </a:ext>
            </a:extLst>
          </p:cNvPr>
          <p:cNvSpPr/>
          <p:nvPr/>
        </p:nvSpPr>
        <p:spPr>
          <a:xfrm>
            <a:off x="3203332" y="6931849"/>
            <a:ext cx="1783080" cy="307777"/>
          </a:xfrm>
          <a:prstGeom prst="round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30D6837B-F306-4510-A940-66587A08F487}"/>
              </a:ext>
            </a:extLst>
          </p:cNvPr>
          <p:cNvSpPr/>
          <p:nvPr/>
        </p:nvSpPr>
        <p:spPr>
          <a:xfrm>
            <a:off x="771445" y="3945822"/>
            <a:ext cx="6630666" cy="711909"/>
          </a:xfrm>
          <a:prstGeom prst="roundRect">
            <a:avLst/>
          </a:prstGeom>
          <a:noFill/>
          <a:ln>
            <a:solidFill>
              <a:srgbClr val="10253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Rectangle 78">
            <a:extLst>
              <a:ext uri="{FF2B5EF4-FFF2-40B4-BE49-F238E27FC236}">
                <a16:creationId xmlns:a16="http://schemas.microsoft.com/office/drawing/2014/main" id="{E11429D1-9C75-4639-9070-1F7D643C7930}"/>
              </a:ext>
            </a:extLst>
          </p:cNvPr>
          <p:cNvSpPr/>
          <p:nvPr/>
        </p:nvSpPr>
        <p:spPr>
          <a:xfrm rot="5400000">
            <a:off x="5278457" y="5646897"/>
            <a:ext cx="6338889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67EB7B-020F-40F2-B9E2-11B93549CA25}"/>
              </a:ext>
            </a:extLst>
          </p:cNvPr>
          <p:cNvGrpSpPr/>
          <p:nvPr/>
        </p:nvGrpSpPr>
        <p:grpSpPr>
          <a:xfrm>
            <a:off x="3187083" y="3772779"/>
            <a:ext cx="1783140" cy="369332"/>
            <a:chOff x="12092880" y="1147808"/>
            <a:chExt cx="1783140" cy="369332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526BF3C0-7084-41CD-AA46-887E3FFC4DEF}"/>
                </a:ext>
              </a:extLst>
            </p:cNvPr>
            <p:cNvSpPr/>
            <p:nvPr/>
          </p:nvSpPr>
          <p:spPr>
            <a:xfrm>
              <a:off x="12092940" y="1177570"/>
              <a:ext cx="1783080" cy="307777"/>
            </a:xfrm>
            <a:prstGeom prst="roundRect">
              <a:avLst/>
            </a:prstGeom>
            <a:solidFill>
              <a:srgbClr val="102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3BEB088-2AC4-4784-B48A-9C81A4D1E3CA}"/>
                </a:ext>
              </a:extLst>
            </p:cNvPr>
            <p:cNvSpPr txBox="1"/>
            <p:nvPr/>
          </p:nvSpPr>
          <p:spPr>
            <a:xfrm>
              <a:off x="12092880" y="1147808"/>
              <a:ext cx="1783080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타이틀고딕2" panose="02020600000000000000" pitchFamily="18" charset="-127"/>
                  <a:ea typeface="a타이틀고딕2" panose="02020600000000000000" pitchFamily="18" charset="-127"/>
                  <a:cs typeface="Arial" pitchFamily="34" charset="0"/>
                </a:rPr>
                <a:t>Board</a:t>
              </a:r>
              <a:endParaRPr lang="ko-KR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EBFB4E9C-4B2A-4F2C-99B3-327CB972F038}"/>
              </a:ext>
            </a:extLst>
          </p:cNvPr>
          <p:cNvSpPr txBox="1"/>
          <p:nvPr/>
        </p:nvSpPr>
        <p:spPr>
          <a:xfrm>
            <a:off x="3203332" y="6887303"/>
            <a:ext cx="178308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Arial" pitchFamily="34" charset="0"/>
              </a:rPr>
              <a:t>Footer</a:t>
            </a:r>
            <a:endParaRPr lang="ko-KR" altLang="en-US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Arial" pitchFamily="34" charset="0"/>
            </a:endParaRPr>
          </a:p>
        </p:txBody>
      </p:sp>
      <p:sp>
        <p:nvSpPr>
          <p:cNvPr id="29" name="Oval 87">
            <a:extLst>
              <a:ext uri="{FF2B5EF4-FFF2-40B4-BE49-F238E27FC236}">
                <a16:creationId xmlns:a16="http://schemas.microsoft.com/office/drawing/2014/main" id="{52B45D8D-0400-484A-99AF-1FBD097CB077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8327633" y="7389842"/>
            <a:ext cx="228600" cy="228600"/>
          </a:xfrm>
          <a:prstGeom prst="ellipse">
            <a:avLst/>
          </a:prstGeom>
          <a:solidFill>
            <a:srgbClr val="13407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1" name="Oval 88">
            <a:extLst>
              <a:ext uri="{FF2B5EF4-FFF2-40B4-BE49-F238E27FC236}">
                <a16:creationId xmlns:a16="http://schemas.microsoft.com/office/drawing/2014/main" id="{27572E1C-FEA8-4DCE-BEB0-32C89A90BF57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8327633" y="417988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3" name="Google Shape;479;p14">
            <a:extLst>
              <a:ext uri="{FF2B5EF4-FFF2-40B4-BE49-F238E27FC236}">
                <a16:creationId xmlns:a16="http://schemas.microsoft.com/office/drawing/2014/main" id="{0740EBF5-2CA4-4FB6-8EBD-337FCD056AE2}"/>
              </a:ext>
            </a:extLst>
          </p:cNvPr>
          <p:cNvSpPr txBox="1"/>
          <p:nvPr/>
        </p:nvSpPr>
        <p:spPr>
          <a:xfrm>
            <a:off x="2463085" y="586740"/>
            <a:ext cx="7125669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KG GAME</a:t>
            </a:r>
            <a:r>
              <a:rPr lang="ko-KR" alt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 홈페이지 구현 </a:t>
            </a:r>
            <a:r>
              <a:rPr lang="en-US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 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2DF4235-87B6-45CE-B8F0-8241E9BA5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018" y="2500312"/>
            <a:ext cx="8805524" cy="6338889"/>
          </a:xfrm>
          <a:prstGeom prst="rect">
            <a:avLst/>
          </a:prstGeom>
        </p:spPr>
      </p:pic>
      <p:sp>
        <p:nvSpPr>
          <p:cNvPr id="28" name="Google Shape;120;p2">
            <a:extLst>
              <a:ext uri="{FF2B5EF4-FFF2-40B4-BE49-F238E27FC236}">
                <a16:creationId xmlns:a16="http://schemas.microsoft.com/office/drawing/2014/main" id="{0A7EF351-7430-472B-AE8E-E95FE87A8AF4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5028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4"/>
          <p:cNvSpPr/>
          <p:nvPr/>
        </p:nvSpPr>
        <p:spPr>
          <a:xfrm>
            <a:off x="6377466" y="2686151"/>
            <a:ext cx="5034259" cy="5323387"/>
          </a:xfrm>
          <a:prstGeom prst="donut">
            <a:avLst>
              <a:gd name="adj" fmla="val 1907"/>
            </a:avLst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5" name="Google Shape;455;p14"/>
          <p:cNvGrpSpPr/>
          <p:nvPr/>
        </p:nvGrpSpPr>
        <p:grpSpPr>
          <a:xfrm>
            <a:off x="692067" y="4636673"/>
            <a:ext cx="4367473" cy="1684517"/>
            <a:chOff x="7052383" y="3194957"/>
            <a:chExt cx="2175464" cy="1123011"/>
          </a:xfrm>
        </p:grpSpPr>
        <p:sp>
          <p:nvSpPr>
            <p:cNvPr id="456" name="Google Shape;456;p14"/>
            <p:cNvSpPr txBox="1"/>
            <p:nvPr/>
          </p:nvSpPr>
          <p:spPr>
            <a:xfrm>
              <a:off x="8387444" y="3194957"/>
              <a:ext cx="8350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en-US" altLang="ko-KR" sz="2400" b="1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Raid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57" name="Google Shape;457;p14"/>
            <p:cNvSpPr txBox="1"/>
            <p:nvPr/>
          </p:nvSpPr>
          <p:spPr>
            <a:xfrm>
              <a:off x="7052383" y="3517776"/>
              <a:ext cx="2175464" cy="8001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algn="r"/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서버의 데이터 손실 방지를 위한 설정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.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algn="r"/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여러 개의 </a:t>
              </a:r>
              <a:r>
                <a:rPr lang="en-US" alt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disk</a:t>
              </a:r>
              <a:r>
                <a:rPr lang="ko-KR" altLang="en-US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를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 하나의 가상 </a:t>
              </a:r>
              <a:r>
                <a:rPr lang="en-US" alt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disk</a:t>
              </a:r>
              <a:r>
                <a:rPr lang="ko-KR" altLang="en-US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로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 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algn="r"/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구성하여 대용량 저장 장치 구축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458" name="Google Shape;458;p14"/>
          <p:cNvGrpSpPr/>
          <p:nvPr/>
        </p:nvGrpSpPr>
        <p:grpSpPr>
          <a:xfrm>
            <a:off x="12174899" y="4641621"/>
            <a:ext cx="5606915" cy="1101887"/>
            <a:chOff x="232954" y="3202757"/>
            <a:chExt cx="2792837" cy="734591"/>
          </a:xfrm>
        </p:grpSpPr>
        <p:sp>
          <p:nvSpPr>
            <p:cNvPr id="459" name="Google Shape;459;p14"/>
            <p:cNvSpPr txBox="1"/>
            <p:nvPr/>
          </p:nvSpPr>
          <p:spPr>
            <a:xfrm>
              <a:off x="232954" y="3202757"/>
              <a:ext cx="7711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Proxy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60" name="Google Shape;460;p14"/>
            <p:cNvSpPr txBox="1"/>
            <p:nvPr/>
          </p:nvSpPr>
          <p:spPr>
            <a:xfrm>
              <a:off x="503441" y="3506488"/>
              <a:ext cx="2522350" cy="4308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유저들의 쿠키 값 유실 방지를 위한 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Proxy 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서버 구축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, 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  <a:p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웹 서버 트래픽 분산과 함께 일석이조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 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효과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grpSp>
        <p:nvGrpSpPr>
          <p:cNvPr id="464" name="Google Shape;464;p14"/>
          <p:cNvGrpSpPr/>
          <p:nvPr/>
        </p:nvGrpSpPr>
        <p:grpSpPr>
          <a:xfrm>
            <a:off x="1125589" y="2281568"/>
            <a:ext cx="4986783" cy="1385982"/>
            <a:chOff x="979310" y="1511965"/>
            <a:chExt cx="2483945" cy="923988"/>
          </a:xfrm>
        </p:grpSpPr>
        <p:sp>
          <p:nvSpPr>
            <p:cNvPr id="465" name="Google Shape;465;p14"/>
            <p:cNvSpPr txBox="1"/>
            <p:nvPr/>
          </p:nvSpPr>
          <p:spPr>
            <a:xfrm>
              <a:off x="1280984" y="1511965"/>
              <a:ext cx="21754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r"/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DNS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66" name="Google Shape;466;p14"/>
            <p:cNvSpPr txBox="1"/>
            <p:nvPr/>
          </p:nvSpPr>
          <p:spPr>
            <a:xfrm>
              <a:off x="979310" y="1820427"/>
              <a:ext cx="2483945" cy="61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도메인 주소를 통해 공식 홈페이지 접속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.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쉽게 기억할 수 있는 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KG </a:t>
              </a:r>
              <a:r>
                <a:rPr lang="en-US" altLang="ko-KR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GAME</a:t>
              </a:r>
              <a:r>
                <a:rPr lang="ko-KR" altLang="en-US" sz="1800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과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 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동일한 이름으로 구성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</p:txBody>
        </p:sp>
      </p:grpSp>
      <p:grpSp>
        <p:nvGrpSpPr>
          <p:cNvPr id="467" name="Google Shape;467;p14"/>
          <p:cNvGrpSpPr/>
          <p:nvPr/>
        </p:nvGrpSpPr>
        <p:grpSpPr>
          <a:xfrm>
            <a:off x="11377229" y="6834561"/>
            <a:ext cx="4651208" cy="1354619"/>
            <a:chOff x="1113555" y="4940491"/>
            <a:chExt cx="2316793" cy="903079"/>
          </a:xfrm>
        </p:grpSpPr>
        <p:sp>
          <p:nvSpPr>
            <p:cNvPr id="468" name="Google Shape;468;p14"/>
            <p:cNvSpPr txBox="1"/>
            <p:nvPr/>
          </p:nvSpPr>
          <p:spPr>
            <a:xfrm>
              <a:off x="1113555" y="4940491"/>
              <a:ext cx="4982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lvl="0" indent="0" algn="r">
                <a:buFont typeface="Arial"/>
                <a:buNone/>
              </a:pPr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SS</a:t>
              </a:r>
              <a:r>
                <a:rPr lang="en-US" altLang="ko-KR" sz="2400" b="1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L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69" name="Google Shape;469;p14"/>
            <p:cNvSpPr txBox="1"/>
            <p:nvPr/>
          </p:nvSpPr>
          <p:spPr>
            <a:xfrm>
              <a:off x="1254884" y="5228044"/>
              <a:ext cx="2175464" cy="61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>
                <a:buFont typeface="Arial"/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유저 개인정보 및 데이터를 </a:t>
              </a:r>
              <a:endParaRPr lang="en-US" altLang="ko-KR"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lvl="0" indent="0">
                <a:buFont typeface="Arial"/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안전하게 전송하기 위해  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HTTPS 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로 접속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.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lvl="0" indent="0">
                <a:buFont typeface="Arial"/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각종 악의적인 공격으로부터 시스템 보호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470" name="Google Shape;470;p14"/>
          <p:cNvSpPr/>
          <p:nvPr/>
        </p:nvSpPr>
        <p:spPr>
          <a:xfrm>
            <a:off x="7915515" y="4189171"/>
            <a:ext cx="1974274" cy="1992805"/>
          </a:xfrm>
          <a:prstGeom prst="ellipse">
            <a:avLst/>
          </a:prstGeom>
          <a:noFill/>
          <a:ln w="5715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14"/>
          <p:cNvGrpSpPr/>
          <p:nvPr/>
        </p:nvGrpSpPr>
        <p:grpSpPr>
          <a:xfrm>
            <a:off x="2013765" y="6851543"/>
            <a:ext cx="4367475" cy="1300055"/>
            <a:chOff x="6369928" y="4901749"/>
            <a:chExt cx="2175465" cy="866703"/>
          </a:xfrm>
        </p:grpSpPr>
        <p:sp>
          <p:nvSpPr>
            <p:cNvPr id="472" name="Google Shape;472;p14"/>
            <p:cNvSpPr txBox="1"/>
            <p:nvPr/>
          </p:nvSpPr>
          <p:spPr>
            <a:xfrm>
              <a:off x="6369928" y="4901749"/>
              <a:ext cx="217546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 err="1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Channel-Bonding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73" name="Google Shape;473;p14"/>
            <p:cNvSpPr txBox="1"/>
            <p:nvPr/>
          </p:nvSpPr>
          <p:spPr>
            <a:xfrm>
              <a:off x="6369929" y="5214454"/>
              <a:ext cx="2175464" cy="5539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사용량이 많은 서버의 트래픽 분산을 위해 </a:t>
              </a:r>
              <a:endParaRPr sz="1600" dirty="0">
                <a:solidFill>
                  <a:schemeClr val="tx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부하분산이 가능한 설정으로 네트워크</a:t>
              </a:r>
              <a:r>
                <a:rPr lang="en-US" alt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.</a:t>
              </a:r>
              <a:r>
                <a:rPr lang="ko-KR" sz="1600" dirty="0">
                  <a:solidFill>
                    <a:schemeClr val="tx1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인터페이스의 장애 대비 또한 가능 </a:t>
              </a:r>
              <a:endParaRPr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74" name="Google Shape;474;p14"/>
          <p:cNvGrpSpPr/>
          <p:nvPr/>
        </p:nvGrpSpPr>
        <p:grpSpPr>
          <a:xfrm>
            <a:off x="11208071" y="2323574"/>
            <a:ext cx="4572406" cy="1361408"/>
            <a:chOff x="6231417" y="1773100"/>
            <a:chExt cx="2277542" cy="907605"/>
          </a:xfrm>
        </p:grpSpPr>
        <p:sp>
          <p:nvSpPr>
            <p:cNvPr id="475" name="Google Shape;475;p14"/>
            <p:cNvSpPr txBox="1"/>
            <p:nvPr/>
          </p:nvSpPr>
          <p:spPr>
            <a:xfrm>
              <a:off x="6231417" y="1773100"/>
              <a:ext cx="48480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2400" b="1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Calibri"/>
                  <a:sym typeface="Malgun Gothic"/>
                </a:rPr>
                <a:t>WEB</a:t>
              </a:r>
              <a:endParaRPr sz="2400" b="1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Malgun Gothic"/>
              </a:endParaRPr>
            </a:p>
          </p:txBody>
        </p:sp>
        <p:sp>
          <p:nvSpPr>
            <p:cNvPr id="476" name="Google Shape;476;p14"/>
            <p:cNvSpPr txBox="1"/>
            <p:nvPr/>
          </p:nvSpPr>
          <p:spPr>
            <a:xfrm>
              <a:off x="6333495" y="2065179"/>
              <a:ext cx="2175464" cy="6155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lvl="0" indent="0">
                <a:buFont typeface="Arial"/>
                <a:buNone/>
              </a:pP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KG GAME </a:t>
              </a: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공식 홈페이지 구성</a:t>
              </a:r>
              <a:r>
                <a:rPr lang="en-US" altLang="ko-KR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.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lvl="0" indent="0">
                <a:buFont typeface="Arial"/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게임 소개 페이지와 게시판 등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endParaRPr>
            </a:p>
            <a:p>
              <a:pPr marL="0" lvl="0" indent="0">
                <a:buFont typeface="Arial"/>
                <a:buNone/>
              </a:pPr>
              <a:r>
                <a:rPr lang="ko-KR" altLang="en-US" sz="1800" dirty="0">
                  <a:solidFill>
                    <a:srgbClr val="3F3F3F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Malgun Gothic"/>
                </a:rPr>
                <a:t>유저들의 커뮤니티 공간 구성</a:t>
              </a:r>
              <a:endParaRPr sz="1800" dirty="0">
                <a:solidFill>
                  <a:srgbClr val="3F3F3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</a:endParaRPr>
            </a:p>
          </p:txBody>
        </p:sp>
      </p:grpSp>
      <p:sp>
        <p:nvSpPr>
          <p:cNvPr id="477" name="Google Shape;477;p14"/>
          <p:cNvSpPr/>
          <p:nvPr/>
        </p:nvSpPr>
        <p:spPr>
          <a:xfrm rot="3600000">
            <a:off x="8580610" y="4450057"/>
            <a:ext cx="609303" cy="1535802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418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4"/>
          <p:cNvSpPr txBox="1"/>
          <p:nvPr/>
        </p:nvSpPr>
        <p:spPr>
          <a:xfrm>
            <a:off x="2463085" y="586740"/>
            <a:ext cx="7125669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외부 IT 인프라 주요 서비스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80" name="Google Shape;480;p14"/>
          <p:cNvSpPr txBox="1"/>
          <p:nvPr/>
        </p:nvSpPr>
        <p:spPr>
          <a:xfrm>
            <a:off x="916100" y="649693"/>
            <a:ext cx="116943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</a:t>
            </a:r>
            <a:r>
              <a:rPr lang="en-US" alt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3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51" name="Google Shape;120;p2">
            <a:extLst>
              <a:ext uri="{FF2B5EF4-FFF2-40B4-BE49-F238E27FC236}">
                <a16:creationId xmlns:a16="http://schemas.microsoft.com/office/drawing/2014/main" id="{B87C942A-07C8-40F8-A776-B76D602421BA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661A81F-831D-4113-B515-1C79DE1D4135}"/>
              </a:ext>
            </a:extLst>
          </p:cNvPr>
          <p:cNvGrpSpPr/>
          <p:nvPr/>
        </p:nvGrpSpPr>
        <p:grpSpPr>
          <a:xfrm>
            <a:off x="6521131" y="2232264"/>
            <a:ext cx="1540573" cy="1583610"/>
            <a:chOff x="6681448" y="2733998"/>
            <a:chExt cx="1540573" cy="1583610"/>
          </a:xfrm>
        </p:grpSpPr>
        <p:sp>
          <p:nvSpPr>
            <p:cNvPr id="65" name="Google Shape;406;p11">
              <a:extLst>
                <a:ext uri="{FF2B5EF4-FFF2-40B4-BE49-F238E27FC236}">
                  <a16:creationId xmlns:a16="http://schemas.microsoft.com/office/drawing/2014/main" id="{D7F5D149-8CB2-4FE8-8BEC-7B8411D5F98E}"/>
                </a:ext>
              </a:extLst>
            </p:cNvPr>
            <p:cNvSpPr/>
            <p:nvPr/>
          </p:nvSpPr>
          <p:spPr>
            <a:xfrm>
              <a:off x="6681448" y="2733998"/>
              <a:ext cx="1540573" cy="158361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5" name="Google Shape;496;p14" descr="C:\Users\xkqgo\Pictures\그림2.png">
              <a:extLst>
                <a:ext uri="{FF2B5EF4-FFF2-40B4-BE49-F238E27FC236}">
                  <a16:creationId xmlns:a16="http://schemas.microsoft.com/office/drawing/2014/main" id="{8B98E8AC-F4D1-4914-9C97-53827A9FAFD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67000" contrast="15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7010065" y="3061446"/>
              <a:ext cx="891886" cy="8918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0841CDC-ACB6-435D-8DCA-5CD758BD6CA7}"/>
              </a:ext>
            </a:extLst>
          </p:cNvPr>
          <p:cNvGrpSpPr/>
          <p:nvPr/>
        </p:nvGrpSpPr>
        <p:grpSpPr>
          <a:xfrm>
            <a:off x="9510786" y="2203562"/>
            <a:ext cx="1540573" cy="1583610"/>
            <a:chOff x="14710693" y="1408907"/>
            <a:chExt cx="1540573" cy="1583610"/>
          </a:xfrm>
        </p:grpSpPr>
        <p:sp>
          <p:nvSpPr>
            <p:cNvPr id="70" name="Google Shape;407;p11">
              <a:extLst>
                <a:ext uri="{FF2B5EF4-FFF2-40B4-BE49-F238E27FC236}">
                  <a16:creationId xmlns:a16="http://schemas.microsoft.com/office/drawing/2014/main" id="{97E3006B-4871-4168-8706-706B5C2304F8}"/>
                </a:ext>
              </a:extLst>
            </p:cNvPr>
            <p:cNvSpPr/>
            <p:nvPr/>
          </p:nvSpPr>
          <p:spPr>
            <a:xfrm>
              <a:off x="14710693" y="1408907"/>
              <a:ext cx="1540573" cy="1583610"/>
            </a:xfrm>
            <a:prstGeom prst="ellipse">
              <a:avLst/>
            </a:prstGeom>
            <a:solidFill>
              <a:srgbClr val="8CB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6" name="Google Shape;484;p14">
              <a:extLst>
                <a:ext uri="{FF2B5EF4-FFF2-40B4-BE49-F238E27FC236}">
                  <a16:creationId xmlns:a16="http://schemas.microsoft.com/office/drawing/2014/main" id="{6FBBD5D5-D41E-4EAD-A180-9611DAB1DA94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038274" y="1818879"/>
              <a:ext cx="858040" cy="7547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987FC9B9-38E7-4BDE-AC6A-C6C3EB07D326}"/>
              </a:ext>
            </a:extLst>
          </p:cNvPr>
          <p:cNvGrpSpPr/>
          <p:nvPr/>
        </p:nvGrpSpPr>
        <p:grpSpPr>
          <a:xfrm>
            <a:off x="5301982" y="4463426"/>
            <a:ext cx="1540573" cy="1583610"/>
            <a:chOff x="10881405" y="3294204"/>
            <a:chExt cx="1540573" cy="1583610"/>
          </a:xfrm>
        </p:grpSpPr>
        <p:sp>
          <p:nvSpPr>
            <p:cNvPr id="62" name="Google Shape;408;p11">
              <a:extLst>
                <a:ext uri="{FF2B5EF4-FFF2-40B4-BE49-F238E27FC236}">
                  <a16:creationId xmlns:a16="http://schemas.microsoft.com/office/drawing/2014/main" id="{49EF089A-749B-4024-82D4-3A65FB71DA54}"/>
                </a:ext>
              </a:extLst>
            </p:cNvPr>
            <p:cNvSpPr/>
            <p:nvPr/>
          </p:nvSpPr>
          <p:spPr>
            <a:xfrm>
              <a:off x="10881405" y="3294204"/>
              <a:ext cx="1540573" cy="158361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7" name="Google Shape;490;p14">
              <a:extLst>
                <a:ext uri="{FF2B5EF4-FFF2-40B4-BE49-F238E27FC236}">
                  <a16:creationId xmlns:a16="http://schemas.microsoft.com/office/drawing/2014/main" id="{B424DCFD-9269-411D-8D1D-D0C2E5985865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1316949" y="3692627"/>
              <a:ext cx="838200" cy="833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390D02F-B59D-4F70-BB15-9FA4F75B3AC3}"/>
              </a:ext>
            </a:extLst>
          </p:cNvPr>
          <p:cNvGrpSpPr/>
          <p:nvPr/>
        </p:nvGrpSpPr>
        <p:grpSpPr>
          <a:xfrm>
            <a:off x="6597178" y="6634486"/>
            <a:ext cx="1545182" cy="1583610"/>
            <a:chOff x="11496244" y="5714151"/>
            <a:chExt cx="1545182" cy="1583610"/>
          </a:xfrm>
        </p:grpSpPr>
        <p:sp>
          <p:nvSpPr>
            <p:cNvPr id="59" name="Google Shape;411;p11">
              <a:extLst>
                <a:ext uri="{FF2B5EF4-FFF2-40B4-BE49-F238E27FC236}">
                  <a16:creationId xmlns:a16="http://schemas.microsoft.com/office/drawing/2014/main" id="{0E885602-23B5-473F-953C-D3B26FFD81E3}"/>
                </a:ext>
              </a:extLst>
            </p:cNvPr>
            <p:cNvSpPr/>
            <p:nvPr/>
          </p:nvSpPr>
          <p:spPr>
            <a:xfrm>
              <a:off x="11496244" y="5714151"/>
              <a:ext cx="1545182" cy="1583610"/>
            </a:xfrm>
            <a:prstGeom prst="ellipse">
              <a:avLst/>
            </a:prstGeom>
            <a:solidFill>
              <a:srgbClr val="8CB3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8" name="Google Shape;487;p14">
              <a:extLst>
                <a:ext uri="{FF2B5EF4-FFF2-40B4-BE49-F238E27FC236}">
                  <a16:creationId xmlns:a16="http://schemas.microsoft.com/office/drawing/2014/main" id="{DAF4DBD8-AD2D-4D8F-92F7-8EFF9FC1EE6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1845861" y="6138855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65D462B8-B2C4-4683-A818-FCE9AF533A83}"/>
              </a:ext>
            </a:extLst>
          </p:cNvPr>
          <p:cNvGrpSpPr/>
          <p:nvPr/>
        </p:nvGrpSpPr>
        <p:grpSpPr>
          <a:xfrm>
            <a:off x="9723058" y="6615684"/>
            <a:ext cx="1540573" cy="1583610"/>
            <a:chOff x="15916039" y="5741860"/>
            <a:chExt cx="1540573" cy="1583610"/>
          </a:xfrm>
        </p:grpSpPr>
        <p:sp>
          <p:nvSpPr>
            <p:cNvPr id="53" name="Google Shape;410;p11">
              <a:extLst>
                <a:ext uri="{FF2B5EF4-FFF2-40B4-BE49-F238E27FC236}">
                  <a16:creationId xmlns:a16="http://schemas.microsoft.com/office/drawing/2014/main" id="{E4FFE6DF-9D94-4818-BF4A-9BDCC1C0AE58}"/>
                </a:ext>
              </a:extLst>
            </p:cNvPr>
            <p:cNvSpPr/>
            <p:nvPr/>
          </p:nvSpPr>
          <p:spPr>
            <a:xfrm>
              <a:off x="15916039" y="5741860"/>
              <a:ext cx="1540573" cy="1583610"/>
            </a:xfrm>
            <a:prstGeom prst="ellipse">
              <a:avLst/>
            </a:prstGeom>
            <a:solidFill>
              <a:srgbClr val="5183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0" name="Google Shape;502;p14">
              <a:extLst>
                <a:ext uri="{FF2B5EF4-FFF2-40B4-BE49-F238E27FC236}">
                  <a16:creationId xmlns:a16="http://schemas.microsoft.com/office/drawing/2014/main" id="{237ADBED-34C2-4DD0-A67A-C3A7F126F1D5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286549" y="6099937"/>
              <a:ext cx="840410" cy="8404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554A831-6E7A-4149-91C3-553025C1DE37}"/>
              </a:ext>
            </a:extLst>
          </p:cNvPr>
          <p:cNvGrpSpPr/>
          <p:nvPr/>
        </p:nvGrpSpPr>
        <p:grpSpPr>
          <a:xfrm>
            <a:off x="10824136" y="4427305"/>
            <a:ext cx="1540573" cy="1583610"/>
            <a:chOff x="16375850" y="3432749"/>
            <a:chExt cx="1540573" cy="1583610"/>
          </a:xfrm>
        </p:grpSpPr>
        <p:sp>
          <p:nvSpPr>
            <p:cNvPr id="56" name="Google Shape;409;p11">
              <a:extLst>
                <a:ext uri="{FF2B5EF4-FFF2-40B4-BE49-F238E27FC236}">
                  <a16:creationId xmlns:a16="http://schemas.microsoft.com/office/drawing/2014/main" id="{B1C5D58B-4452-4E53-B491-6E538B554171}"/>
                </a:ext>
              </a:extLst>
            </p:cNvPr>
            <p:cNvSpPr/>
            <p:nvPr/>
          </p:nvSpPr>
          <p:spPr>
            <a:xfrm>
              <a:off x="16375850" y="3432749"/>
              <a:ext cx="1540573" cy="1583610"/>
            </a:xfrm>
            <a:prstGeom prst="ellipse">
              <a:avLst/>
            </a:prstGeom>
            <a:solidFill>
              <a:srgbClr val="3660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" name="Google Shape;499;p14">
              <a:extLst>
                <a:ext uri="{FF2B5EF4-FFF2-40B4-BE49-F238E27FC236}">
                  <a16:creationId xmlns:a16="http://schemas.microsoft.com/office/drawing/2014/main" id="{7E24260E-3A44-496C-9240-CCDA1A7EC910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6739028" y="3839235"/>
              <a:ext cx="838200" cy="838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4061"/>
        </a:solidFill>
        <a:effectLst/>
      </p:bgPr>
    </p:bg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4094"/>
            <a:ext cx="18285713" cy="10285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3515" y="1423552"/>
            <a:ext cx="7438684" cy="743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5164" y="4105588"/>
            <a:ext cx="5237156" cy="20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/>
          <p:nvPr/>
        </p:nvSpPr>
        <p:spPr>
          <a:xfrm>
            <a:off x="0" y="0"/>
            <a:ext cx="6248400" cy="10287000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1732" y="9073821"/>
            <a:ext cx="4038600" cy="413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883" y="9447561"/>
            <a:ext cx="11114917" cy="3251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5" name="Google Shape;10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399" y="674847"/>
            <a:ext cx="4264923" cy="4778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"/>
          <p:cNvSpPr txBox="1"/>
          <p:nvPr/>
        </p:nvSpPr>
        <p:spPr>
          <a:xfrm>
            <a:off x="533400" y="1375708"/>
            <a:ext cx="384721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목차</a:t>
            </a:r>
            <a:endParaRPr sz="6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Contents</a:t>
            </a:r>
            <a:endParaRPr sz="60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467600" y="1485900"/>
            <a:ext cx="5565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1</a:t>
            </a:r>
            <a:endParaRPr sz="50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8030188" y="1705928"/>
            <a:ext cx="24092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사업 개요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7467599" y="2442872"/>
            <a:ext cx="4405745" cy="353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01 KG GAME </a:t>
            </a:r>
            <a:r>
              <a:rPr lang="ko-KR" sz="1700" dirty="0" err="1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On-Premise</a:t>
            </a: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구축 프로젝트</a:t>
            </a:r>
            <a:endParaRPr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2397996" y="1491209"/>
            <a:ext cx="5565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3</a:t>
            </a:r>
            <a:endParaRPr sz="50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2966726" y="170592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사내 IT 인프라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2397995" y="2442872"/>
            <a:ext cx="4800041" cy="2216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01 사내 IT 인프라 구성 개요</a:t>
            </a:r>
            <a:endParaRPr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02 주요 서비스 </a:t>
            </a:r>
            <a:endParaRPr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DNS			- AD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WEB			- DHCP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Proxy &amp; SSL</a:t>
            </a:r>
            <a:r>
              <a:rPr lang="en-US" alt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	</a:t>
            </a: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	- VPN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</a:t>
            </a:r>
            <a:r>
              <a:rPr lang="ko-KR" sz="1600" dirty="0" err="1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Database</a:t>
            </a: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( </a:t>
            </a:r>
            <a:r>
              <a:rPr lang="en-US" alt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Website DB</a:t>
            </a:r>
            <a:r>
              <a:rPr 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)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3" name="Google Shape;113;p2"/>
          <p:cNvSpPr txBox="1"/>
          <p:nvPr/>
        </p:nvSpPr>
        <p:spPr>
          <a:xfrm>
            <a:off x="12321237" y="5385958"/>
            <a:ext cx="5565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4</a:t>
            </a:r>
            <a:endParaRPr sz="50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12966726" y="5610092"/>
            <a:ext cx="233301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외부 IT 인프라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2397995" y="6247731"/>
            <a:ext cx="4800041" cy="2506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01 외부 IT 인프라 구성 개요</a:t>
            </a:r>
            <a:endParaRPr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02</a:t>
            </a:r>
            <a:r>
              <a:rPr lang="en-US" alt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외부 홈페이지 구현</a:t>
            </a:r>
            <a:endParaRPr lang="en-US" altLang="ko-KR"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Malgun Gothic"/>
              </a:rPr>
              <a:t>03 </a:t>
            </a:r>
            <a:r>
              <a:rPr lang="ko-KR" altLang="en-US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주요 서비스 </a:t>
            </a: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</a:t>
            </a:r>
            <a:r>
              <a:rPr lang="en-US" alt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- DNS			- Raid	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WEB			- Channel-Bonding</a:t>
            </a:r>
            <a:endParaRPr lang="en-US" altLang="ko-KR" sz="1600"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l" rtl="0">
              <a:lnSpc>
                <a:spcPct val="14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   - Proxy		- SSL</a:t>
            </a:r>
          </a:p>
          <a:p>
            <a:pPr marL="0" marR="0" lvl="0" indent="0" algn="l" rtl="0">
              <a:lnSpc>
                <a:spcPct val="135294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16" name="Google Shape;116;p2"/>
          <p:cNvSpPr txBox="1"/>
          <p:nvPr/>
        </p:nvSpPr>
        <p:spPr>
          <a:xfrm>
            <a:off x="7467600" y="5385957"/>
            <a:ext cx="556563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2</a:t>
            </a:r>
            <a:endParaRPr sz="50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17" name="Google Shape;117;p2"/>
          <p:cNvSpPr txBox="1"/>
          <p:nvPr/>
        </p:nvSpPr>
        <p:spPr>
          <a:xfrm>
            <a:off x="8024163" y="5610092"/>
            <a:ext cx="236997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네트워크 구성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pic>
        <p:nvPicPr>
          <p:cNvPr id="118" name="Google Shape;11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400" y="9534687"/>
            <a:ext cx="4264923" cy="47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15883" y="642337"/>
            <a:ext cx="11114917" cy="32510"/>
          </a:xfrm>
          <a:prstGeom prst="rect">
            <a:avLst/>
          </a:prstGeom>
          <a:noFill/>
          <a:ln w="9525" cap="flat" cmpd="sng">
            <a:solidFill>
              <a:srgbClr val="17365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0" name="Google Shape;120;p2"/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7467600" y="6300223"/>
            <a:ext cx="2895600" cy="100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01 네트워크 구성 개요</a:t>
            </a:r>
            <a:endParaRPr lang="en-US" altLang="ko-KR"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02 네트워크 환경</a:t>
            </a:r>
            <a:endParaRPr lang="en-US" altLang="ko-KR"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03 네트워크 주요 서비스</a:t>
            </a:r>
            <a:endParaRPr sz="1700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171429" cy="1028581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/>
          <p:nvPr/>
        </p:nvSpPr>
        <p:spPr>
          <a:xfrm>
            <a:off x="3961629" y="3998165"/>
            <a:ext cx="2209800" cy="2136766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6629400" y="4103807"/>
            <a:ext cx="8443337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iriam"/>
                <a:sym typeface="Miriam"/>
              </a:rPr>
              <a:t>ABOUT BUSINESS</a:t>
            </a:r>
            <a:endParaRPr sz="7200" b="1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iriam"/>
              <a:sym typeface="Miriam"/>
            </a:endParaRPr>
          </a:p>
        </p:txBody>
      </p:sp>
      <p:sp>
        <p:nvSpPr>
          <p:cNvPr id="129" name="Google Shape;129;p3"/>
          <p:cNvSpPr txBox="1"/>
          <p:nvPr/>
        </p:nvSpPr>
        <p:spPr>
          <a:xfrm>
            <a:off x="6629400" y="5304136"/>
            <a:ext cx="1858201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사업 개요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30" name="Google Shape;130;p3"/>
          <p:cNvSpPr txBox="1"/>
          <p:nvPr/>
        </p:nvSpPr>
        <p:spPr>
          <a:xfrm>
            <a:off x="4648200" y="4259640"/>
            <a:ext cx="80823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>
                <a:solidFill>
                  <a:schemeClr val="lt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1</a:t>
            </a:r>
            <a:endParaRPr sz="9600">
              <a:solidFill>
                <a:schemeClr val="lt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sym typeface="Arial"/>
            </a:endParaRPr>
          </a:p>
        </p:txBody>
      </p:sp>
      <p:sp>
        <p:nvSpPr>
          <p:cNvPr id="8" name="Google Shape;120;p2">
            <a:extLst>
              <a:ext uri="{FF2B5EF4-FFF2-40B4-BE49-F238E27FC236}">
                <a16:creationId xmlns:a16="http://schemas.microsoft.com/office/drawing/2014/main" id="{37BDFCA8-5A66-4349-9E1E-2480004904DB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"/>
          <p:cNvSpPr txBox="1"/>
          <p:nvPr/>
        </p:nvSpPr>
        <p:spPr>
          <a:xfrm>
            <a:off x="4716562" y="4635662"/>
            <a:ext cx="772969" cy="861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50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8288000" cy="519056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4"/>
          <p:cNvSpPr txBox="1"/>
          <p:nvPr/>
        </p:nvSpPr>
        <p:spPr>
          <a:xfrm>
            <a:off x="1447800" y="5644316"/>
            <a:ext cx="11648912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0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KG GAME </a:t>
            </a:r>
            <a:r>
              <a:rPr lang="ko-KR" sz="4000" b="1" dirty="0" err="1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On-Premise</a:t>
            </a:r>
            <a:r>
              <a:rPr lang="ko-KR" sz="4000" b="1" dirty="0">
                <a:solidFill>
                  <a:schemeClr val="tx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 구축 프로젝트</a:t>
            </a:r>
            <a:endParaRPr sz="4000" b="1" dirty="0">
              <a:solidFill>
                <a:schemeClr val="tx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pic>
        <p:nvPicPr>
          <p:cNvPr id="141" name="Google Shape;141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75303" y="7490462"/>
            <a:ext cx="753954" cy="69605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4"/>
          <p:cNvSpPr/>
          <p:nvPr/>
        </p:nvSpPr>
        <p:spPr>
          <a:xfrm>
            <a:off x="8914254" y="8610240"/>
            <a:ext cx="3161336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성공적인 릴리즈와 </a:t>
            </a:r>
            <a:endParaRPr lang="en-US" altLang="ko-KR"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각종 업데이트를 위한 </a:t>
            </a:r>
            <a:endParaRPr lang="en-US" altLang="ko-KR"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테스트 서버 운영</a:t>
            </a:r>
            <a:endParaRPr sz="1600" dirty="0"/>
          </a:p>
        </p:txBody>
      </p:sp>
      <p:sp>
        <p:nvSpPr>
          <p:cNvPr id="143" name="Google Shape;143;p4"/>
          <p:cNvSpPr/>
          <p:nvPr/>
        </p:nvSpPr>
        <p:spPr>
          <a:xfrm>
            <a:off x="1233785" y="8639271"/>
            <a:ext cx="312350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원활한 게임 플레이를 </a:t>
            </a:r>
            <a:endParaRPr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위한 고속 네트워크 구성</a:t>
            </a:r>
            <a:endParaRPr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5309754" y="8610240"/>
            <a:ext cx="2659648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서버 자원을 </a:t>
            </a:r>
            <a:endParaRPr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외부로부터 안전하게 보호</a:t>
            </a:r>
            <a:endParaRPr sz="1600" dirty="0"/>
          </a:p>
        </p:txBody>
      </p:sp>
      <p:sp>
        <p:nvSpPr>
          <p:cNvPr id="145" name="Google Shape;145;p4"/>
          <p:cNvSpPr/>
          <p:nvPr/>
        </p:nvSpPr>
        <p:spPr>
          <a:xfrm>
            <a:off x="13276849" y="8634320"/>
            <a:ext cx="3562232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사내 전용 인프라를 통한 </a:t>
            </a:r>
            <a:endParaRPr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효율적인 사원관리 및 </a:t>
            </a:r>
            <a:endParaRPr lang="en-US" altLang="ko-KR" sz="1800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사원교육 시스템</a:t>
            </a:r>
            <a:endParaRPr sz="1600" dirty="0"/>
          </a:p>
        </p:txBody>
      </p:sp>
      <p:pic>
        <p:nvPicPr>
          <p:cNvPr id="146" name="Google Shape;14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18151" y="7549574"/>
            <a:ext cx="754778" cy="754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626604" y="7549574"/>
            <a:ext cx="906842" cy="70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83309" y="7506160"/>
            <a:ext cx="1001261" cy="7451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p4"/>
          <p:cNvGrpSpPr/>
          <p:nvPr/>
        </p:nvGrpSpPr>
        <p:grpSpPr>
          <a:xfrm>
            <a:off x="284329" y="5495981"/>
            <a:ext cx="1011071" cy="1024287"/>
            <a:chOff x="771445" y="571500"/>
            <a:chExt cx="1263541" cy="1229477"/>
          </a:xfrm>
        </p:grpSpPr>
        <p:sp>
          <p:nvSpPr>
            <p:cNvPr id="151" name="Google Shape;151;p4"/>
            <p:cNvSpPr/>
            <p:nvPr/>
          </p:nvSpPr>
          <p:spPr>
            <a:xfrm>
              <a:off x="771445" y="571500"/>
              <a:ext cx="1263541" cy="1229477"/>
            </a:xfrm>
            <a:prstGeom prst="rect">
              <a:avLst/>
            </a:prstGeom>
            <a:solidFill>
              <a:srgbClr val="134070"/>
            </a:solidFill>
            <a:ln w="25400" cap="flat" cmpd="sng">
              <a:solidFill>
                <a:srgbClr val="395E8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4"/>
            <p:cNvSpPr txBox="1"/>
            <p:nvPr/>
          </p:nvSpPr>
          <p:spPr>
            <a:xfrm>
              <a:off x="849770" y="638072"/>
              <a:ext cx="1108215" cy="11082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54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5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20;p2">
            <a:extLst>
              <a:ext uri="{FF2B5EF4-FFF2-40B4-BE49-F238E27FC236}">
                <a16:creationId xmlns:a16="http://schemas.microsoft.com/office/drawing/2014/main" id="{2B5E4B43-46B8-4FA2-98FA-DBA69FE39672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4199" y="0"/>
            <a:ext cx="7552307" cy="10288391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 txBox="1"/>
          <p:nvPr/>
        </p:nvSpPr>
        <p:spPr>
          <a:xfrm>
            <a:off x="2422261" y="3600327"/>
            <a:ext cx="914628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iriam"/>
                <a:sym typeface="Miriam"/>
              </a:rPr>
              <a:t>ABOUT NETWORK</a:t>
            </a:r>
            <a:endParaRPr sz="7200" b="1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iriam"/>
              <a:sym typeface="Miriam"/>
            </a:endParaRPr>
          </a:p>
        </p:txBody>
      </p:sp>
      <p:sp>
        <p:nvSpPr>
          <p:cNvPr id="159" name="Google Shape;159;p5"/>
          <p:cNvSpPr txBox="1"/>
          <p:nvPr/>
        </p:nvSpPr>
        <p:spPr>
          <a:xfrm>
            <a:off x="2471342" y="4800615"/>
            <a:ext cx="262764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네트워크 구성</a:t>
            </a:r>
            <a:endParaRPr dirty="0"/>
          </a:p>
        </p:txBody>
      </p:sp>
      <p:sp>
        <p:nvSpPr>
          <p:cNvPr id="160" name="Google Shape;160;p5"/>
          <p:cNvSpPr/>
          <p:nvPr/>
        </p:nvSpPr>
        <p:spPr>
          <a:xfrm>
            <a:off x="13976" y="3217383"/>
            <a:ext cx="2209800" cy="2136766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685800" y="3421440"/>
            <a:ext cx="80823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2</a:t>
            </a:r>
            <a:endParaRPr sz="96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sym typeface="Arial"/>
            </a:endParaRPr>
          </a:p>
        </p:txBody>
      </p:sp>
      <p:sp>
        <p:nvSpPr>
          <p:cNvPr id="162" name="Google Shape;162;p5"/>
          <p:cNvSpPr/>
          <p:nvPr/>
        </p:nvSpPr>
        <p:spPr>
          <a:xfrm>
            <a:off x="2471342" y="5532995"/>
            <a:ext cx="3200400" cy="1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❶ 네트워크 구성 개요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❷ 네트워크 환경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❸ 네트워크 주요 서비스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9" name="Google Shape;120;p2">
            <a:extLst>
              <a:ext uri="{FF2B5EF4-FFF2-40B4-BE49-F238E27FC236}">
                <a16:creationId xmlns:a16="http://schemas.microsoft.com/office/drawing/2014/main" id="{97E0B99B-5243-435E-8861-568ADF4A1536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"/>
          <p:cNvSpPr/>
          <p:nvPr/>
        </p:nvSpPr>
        <p:spPr>
          <a:xfrm>
            <a:off x="12169491" y="7198900"/>
            <a:ext cx="5468842" cy="1390901"/>
          </a:xfrm>
          <a:prstGeom prst="flowChartTerminator">
            <a:avLst/>
          </a:prstGeom>
          <a:solidFill>
            <a:srgbClr val="E3EBF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13034929" y="4511961"/>
            <a:ext cx="5057530" cy="1390901"/>
          </a:xfrm>
          <a:prstGeom prst="flowChartTerminator">
            <a:avLst/>
          </a:prstGeom>
          <a:solidFill>
            <a:srgbClr val="E3EBF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357841" y="4517404"/>
            <a:ext cx="4721254" cy="1390901"/>
          </a:xfrm>
          <a:prstGeom prst="flowChartTerminator">
            <a:avLst/>
          </a:prstGeom>
          <a:solidFill>
            <a:srgbClr val="E3EBF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8185401" y="1873007"/>
            <a:ext cx="2139332" cy="119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rgbClr val="134070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sym typeface="Arial"/>
              </a:rPr>
              <a:t>NETWORK</a:t>
            </a:r>
            <a:endParaRPr sz="3000" b="1" dirty="0">
              <a:solidFill>
                <a:srgbClr val="134070"/>
              </a:solidFill>
              <a:latin typeface="a타이틀고딕3" panose="02020600000000000000" pitchFamily="18" charset="-127"/>
              <a:ea typeface="a타이틀고딕3" panose="02020600000000000000" pitchFamily="18" charset="-127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16601" y="7227604"/>
            <a:ext cx="5468842" cy="1362197"/>
          </a:xfrm>
          <a:prstGeom prst="flowChartTerminator">
            <a:avLst/>
          </a:prstGeom>
          <a:solidFill>
            <a:srgbClr val="E3EBF5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4459744" y="4357613"/>
            <a:ext cx="9586595" cy="4313973"/>
            <a:chOff x="3147036" y="2290375"/>
            <a:chExt cx="5760053" cy="2562699"/>
          </a:xfrm>
        </p:grpSpPr>
        <p:sp>
          <p:nvSpPr>
            <p:cNvPr id="174" name="Google Shape;174;p6"/>
            <p:cNvSpPr/>
            <p:nvPr/>
          </p:nvSpPr>
          <p:spPr>
            <a:xfrm>
              <a:off x="3147036" y="2290375"/>
              <a:ext cx="935854" cy="932243"/>
            </a:xfrm>
            <a:prstGeom prst="ellipse">
              <a:avLst/>
            </a:prstGeom>
            <a:solidFill>
              <a:srgbClr val="285D8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3830205" y="3917155"/>
              <a:ext cx="933807" cy="935919"/>
            </a:xfrm>
            <a:prstGeom prst="ellipse">
              <a:avLst/>
            </a:prstGeom>
            <a:solidFill>
              <a:srgbClr val="13407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7335076" y="3966244"/>
              <a:ext cx="907439" cy="886830"/>
            </a:xfrm>
            <a:prstGeom prst="ellipse">
              <a:avLst/>
            </a:prstGeom>
            <a:solidFill>
              <a:srgbClr val="62B7E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970804" y="2290376"/>
              <a:ext cx="936285" cy="932242"/>
            </a:xfrm>
            <a:prstGeom prst="ellipse">
              <a:avLst/>
            </a:prstGeom>
            <a:solidFill>
              <a:srgbClr val="4185B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8" name="Google Shape;178;p6"/>
            <p:cNvGrpSpPr/>
            <p:nvPr/>
          </p:nvGrpSpPr>
          <p:grpSpPr>
            <a:xfrm>
              <a:off x="4208243" y="2644948"/>
              <a:ext cx="940156" cy="1264624"/>
              <a:chOff x="4208243" y="2644948"/>
              <a:chExt cx="940156" cy="1264624"/>
            </a:xfrm>
          </p:grpSpPr>
          <p:sp>
            <p:nvSpPr>
              <p:cNvPr id="179" name="Google Shape;179;p6"/>
              <p:cNvSpPr/>
              <p:nvPr/>
            </p:nvSpPr>
            <p:spPr>
              <a:xfrm rot="10800000">
                <a:off x="4208243" y="2644948"/>
                <a:ext cx="940156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rgbClr val="285D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 rot="8013803">
                <a:off x="4525257" y="3527303"/>
                <a:ext cx="665367" cy="167187"/>
              </a:xfrm>
              <a:prstGeom prst="rect">
                <a:avLst/>
              </a:prstGeom>
              <a:solidFill>
                <a:srgbClr val="285D8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1" name="Google Shape;181;p6"/>
            <p:cNvGrpSpPr/>
            <p:nvPr/>
          </p:nvGrpSpPr>
          <p:grpSpPr>
            <a:xfrm>
              <a:off x="4949768" y="3468925"/>
              <a:ext cx="1026278" cy="1021535"/>
              <a:chOff x="4949768" y="3468925"/>
              <a:chExt cx="1026278" cy="1021535"/>
            </a:xfrm>
          </p:grpSpPr>
          <p:sp>
            <p:nvSpPr>
              <p:cNvPr id="182" name="Google Shape;182;p6"/>
              <p:cNvSpPr/>
              <p:nvPr/>
            </p:nvSpPr>
            <p:spPr>
              <a:xfrm rot="8033242">
                <a:off x="4933409" y="3485284"/>
                <a:ext cx="940158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rgbClr val="134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 rot="5400000">
                <a:off x="5559769" y="4074183"/>
                <a:ext cx="665367" cy="167187"/>
              </a:xfrm>
              <a:prstGeom prst="rect">
                <a:avLst/>
              </a:prstGeom>
              <a:solidFill>
                <a:srgbClr val="13407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" name="Google Shape;184;p6"/>
            <p:cNvGrpSpPr/>
            <p:nvPr/>
          </p:nvGrpSpPr>
          <p:grpSpPr>
            <a:xfrm>
              <a:off x="6039431" y="3552294"/>
              <a:ext cx="1252665" cy="943705"/>
              <a:chOff x="6039431" y="3552294"/>
              <a:chExt cx="1252665" cy="943705"/>
            </a:xfrm>
          </p:grpSpPr>
          <p:sp>
            <p:nvSpPr>
              <p:cNvPr id="185" name="Google Shape;185;p6"/>
              <p:cNvSpPr/>
              <p:nvPr/>
            </p:nvSpPr>
            <p:spPr>
              <a:xfrm rot="5400000">
                <a:off x="6023072" y="3572201"/>
                <a:ext cx="940157" cy="907439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6"/>
              <p:cNvSpPr/>
              <p:nvPr/>
            </p:nvSpPr>
            <p:spPr>
              <a:xfrm rot="2700000">
                <a:off x="6665061" y="3763053"/>
                <a:ext cx="665367" cy="167187"/>
              </a:xfrm>
              <a:prstGeom prst="rect">
                <a:avLst/>
              </a:prstGeom>
              <a:solidFill>
                <a:srgbClr val="62B7E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" name="Google Shape;187;p6"/>
            <p:cNvGrpSpPr/>
            <p:nvPr/>
          </p:nvGrpSpPr>
          <p:grpSpPr>
            <a:xfrm>
              <a:off x="6680161" y="2647878"/>
              <a:ext cx="1306651" cy="1305753"/>
              <a:chOff x="6680161" y="2647878"/>
              <a:chExt cx="1306651" cy="1305753"/>
            </a:xfrm>
          </p:grpSpPr>
          <p:sp>
            <p:nvSpPr>
              <p:cNvPr id="188" name="Google Shape;188;p6"/>
              <p:cNvSpPr/>
              <p:nvPr/>
            </p:nvSpPr>
            <p:spPr>
              <a:xfrm rot="2633242">
                <a:off x="6863408" y="2847034"/>
                <a:ext cx="940157" cy="907440"/>
              </a:xfrm>
              <a:custGeom>
                <a:avLst/>
                <a:gdLst/>
                <a:ahLst/>
                <a:cxnLst/>
                <a:rect l="l" t="t" r="r" b="b"/>
                <a:pathLst>
                  <a:path w="929571" h="897222" extrusionOk="0">
                    <a:moveTo>
                      <a:pt x="929571" y="731682"/>
                    </a:moveTo>
                    <a:lnTo>
                      <a:pt x="929571" y="897222"/>
                    </a:lnTo>
                    <a:lnTo>
                      <a:pt x="442770" y="897222"/>
                    </a:lnTo>
                    <a:lnTo>
                      <a:pt x="298754" y="897222"/>
                    </a:lnTo>
                    <a:lnTo>
                      <a:pt x="274103" y="897222"/>
                    </a:lnTo>
                    <a:cubicBezTo>
                      <a:pt x="274103" y="613647"/>
                      <a:pt x="176652" y="340818"/>
                      <a:pt x="0" y="123903"/>
                    </a:cubicBezTo>
                    <a:lnTo>
                      <a:pt x="116909" y="0"/>
                    </a:lnTo>
                    <a:cubicBezTo>
                      <a:pt x="291351" y="207479"/>
                      <a:pt x="400795" y="461979"/>
                      <a:pt x="432150" y="731682"/>
                    </a:cubicBezTo>
                    <a:close/>
                  </a:path>
                </a:pathLst>
              </a:cu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7224335" y="2730302"/>
                <a:ext cx="665367" cy="167187"/>
              </a:xfrm>
              <a:prstGeom prst="rect">
                <a:avLst/>
              </a:prstGeom>
              <a:solidFill>
                <a:srgbClr val="4185B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0" name="Google Shape;190;p6"/>
          <p:cNvGrpSpPr/>
          <p:nvPr/>
        </p:nvGrpSpPr>
        <p:grpSpPr>
          <a:xfrm>
            <a:off x="7547725" y="3224187"/>
            <a:ext cx="3414685" cy="3451988"/>
            <a:chOff x="4574848" y="1897856"/>
            <a:chExt cx="3028217" cy="3026664"/>
          </a:xfrm>
        </p:grpSpPr>
        <p:sp>
          <p:nvSpPr>
            <p:cNvPr id="191" name="Google Shape;191;p6"/>
            <p:cNvSpPr/>
            <p:nvPr/>
          </p:nvSpPr>
          <p:spPr>
            <a:xfrm>
              <a:off x="4575624" y="1897856"/>
              <a:ext cx="3026664" cy="3026664"/>
            </a:xfrm>
            <a:custGeom>
              <a:avLst/>
              <a:gdLst/>
              <a:ahLst/>
              <a:cxnLst/>
              <a:rect l="l" t="t" r="r" b="b"/>
              <a:pathLst>
                <a:path w="3057525" h="3057525" extrusionOk="0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rgbClr val="D6E6F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4574848" y="1907000"/>
              <a:ext cx="3028217" cy="2962327"/>
            </a:xfrm>
            <a:custGeom>
              <a:avLst/>
              <a:gdLst/>
              <a:ahLst/>
              <a:cxnLst/>
              <a:rect l="l" t="t" r="r" b="b"/>
              <a:pathLst>
                <a:path w="3028217" h="2962327" extrusionOk="0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rgbClr val="AFCEE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" name="Google Shape;193;p6"/>
          <p:cNvSpPr txBox="1"/>
          <p:nvPr/>
        </p:nvSpPr>
        <p:spPr>
          <a:xfrm>
            <a:off x="536368" y="4560383"/>
            <a:ext cx="200521" cy="40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6"/>
          <p:cNvSpPr txBox="1"/>
          <p:nvPr/>
        </p:nvSpPr>
        <p:spPr>
          <a:xfrm>
            <a:off x="5771557" y="8267700"/>
            <a:ext cx="12120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Server</a:t>
            </a:r>
            <a:endParaRPr sz="16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195" name="Google Shape;195;p6"/>
          <p:cNvSpPr txBox="1"/>
          <p:nvPr/>
        </p:nvSpPr>
        <p:spPr>
          <a:xfrm>
            <a:off x="11543060" y="8267700"/>
            <a:ext cx="125286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VLAN</a:t>
            </a:r>
            <a:endParaRPr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6" name="Google Shape;196;p6"/>
          <p:cNvSpPr txBox="1"/>
          <p:nvPr/>
        </p:nvSpPr>
        <p:spPr>
          <a:xfrm>
            <a:off x="3810000" y="5448300"/>
            <a:ext cx="285058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Management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2596068" y="5466189"/>
            <a:ext cx="137048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 dirty="0" err="1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Security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198" name="Google Shape;198;p6"/>
          <p:cNvSpPr txBox="1"/>
          <p:nvPr/>
        </p:nvSpPr>
        <p:spPr>
          <a:xfrm>
            <a:off x="1377744" y="7584680"/>
            <a:ext cx="405591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각 용도에 맞는 개별 서버를 구축하여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서비스에 최적화된 시스템을 설계</a:t>
            </a:r>
            <a:endParaRPr sz="1200" dirty="0"/>
          </a:p>
        </p:txBody>
      </p:sp>
      <p:sp>
        <p:nvSpPr>
          <p:cNvPr id="199" name="Google Shape;199;p6"/>
          <p:cNvSpPr/>
          <p:nvPr/>
        </p:nvSpPr>
        <p:spPr>
          <a:xfrm rot="3600000">
            <a:off x="8677401" y="3563532"/>
            <a:ext cx="1219686" cy="2737773"/>
          </a:xfrm>
          <a:custGeom>
            <a:avLst/>
            <a:gdLst/>
            <a:ahLst/>
            <a:cxnLst/>
            <a:rect l="l" t="t" r="r" b="b"/>
            <a:pathLst>
              <a:path w="1060423" h="2598393" extrusionOk="0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rgbClr val="01217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6"/>
          <p:cNvSpPr txBox="1"/>
          <p:nvPr/>
        </p:nvSpPr>
        <p:spPr>
          <a:xfrm>
            <a:off x="13848346" y="4893808"/>
            <a:ext cx="403988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유저 정보, 게임 로그 등 중요 정보가 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담긴 </a:t>
            </a:r>
            <a:r>
              <a:rPr lang="ko-KR" sz="1600" dirty="0" err="1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Serverfarm에</a:t>
            </a: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대한 보안 강화 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11781551" y="7348486"/>
            <a:ext cx="834623" cy="942654"/>
          </a:xfrm>
          <a:custGeom>
            <a:avLst/>
            <a:gdLst/>
            <a:ahLst/>
            <a:cxnLst/>
            <a:rect l="l" t="t" r="r" b="b"/>
            <a:pathLst>
              <a:path w="2868687" h="3240000" extrusionOk="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lt1">
              <a:alpha val="75686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83927" y="7303583"/>
            <a:ext cx="997335" cy="964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6575" y="4586235"/>
            <a:ext cx="653879" cy="847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6"/>
          <p:cNvSpPr txBox="1"/>
          <p:nvPr/>
        </p:nvSpPr>
        <p:spPr>
          <a:xfrm>
            <a:off x="823922" y="4876655"/>
            <a:ext cx="366158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복잡하게 구성된 대규모 네트워크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환경</a:t>
            </a:r>
            <a:r>
              <a:rPr lang="ko-KR" altLang="en-US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을</a:t>
            </a: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한눈에 파악하고 관리 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206" name="Google Shape;206;p6"/>
          <p:cNvSpPr/>
          <p:nvPr/>
        </p:nvSpPr>
        <p:spPr>
          <a:xfrm>
            <a:off x="4953000" y="4655418"/>
            <a:ext cx="741297" cy="744469"/>
          </a:xfrm>
          <a:custGeom>
            <a:avLst/>
            <a:gdLst/>
            <a:ahLst/>
            <a:cxnLst/>
            <a:rect l="l" t="t" r="r" b="b"/>
            <a:pathLst>
              <a:path w="2721114" h="3240000" extrusionOk="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lt1">
              <a:alpha val="8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3257849">
            <a:off x="6636645" y="2341102"/>
            <a:ext cx="902932" cy="2477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126077">
            <a:off x="10922616" y="2360101"/>
            <a:ext cx="902932" cy="2477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6"/>
          <p:cNvSpPr txBox="1"/>
          <p:nvPr/>
        </p:nvSpPr>
        <p:spPr>
          <a:xfrm>
            <a:off x="2463085" y="586740"/>
            <a:ext cx="5096267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네트워크 구성 개요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212" name="Google Shape;212;p6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01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47" name="Google Shape;200;p6">
            <a:extLst>
              <a:ext uri="{FF2B5EF4-FFF2-40B4-BE49-F238E27FC236}">
                <a16:creationId xmlns:a16="http://schemas.microsoft.com/office/drawing/2014/main" id="{EB8D678D-2B53-4EC0-AD33-BDAD083A01A5}"/>
              </a:ext>
            </a:extLst>
          </p:cNvPr>
          <p:cNvSpPr txBox="1"/>
          <p:nvPr/>
        </p:nvSpPr>
        <p:spPr>
          <a:xfrm>
            <a:off x="13007322" y="7602009"/>
            <a:ext cx="399430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회사 내부 네트워크 및 서버 </a:t>
            </a:r>
            <a:r>
              <a:rPr lang="en-US" alt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VLAN </a:t>
            </a:r>
            <a:r>
              <a:rPr lang="ko-KR" altLang="en-US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설정을 통한 </a:t>
            </a: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보안</a:t>
            </a:r>
            <a:r>
              <a:rPr lang="en-US" alt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altLang="en-US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강화</a:t>
            </a:r>
            <a:r>
              <a:rPr lang="ko-KR" sz="1600" dirty="0">
                <a:solidFill>
                  <a:srgbClr val="0F243E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및 트래픽 분산</a:t>
            </a:r>
            <a:endParaRPr sz="1600" dirty="0">
              <a:solidFill>
                <a:srgbClr val="0F243E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48" name="Google Shape;120;p2">
            <a:extLst>
              <a:ext uri="{FF2B5EF4-FFF2-40B4-BE49-F238E27FC236}">
                <a16:creationId xmlns:a16="http://schemas.microsoft.com/office/drawing/2014/main" id="{E02A1025-5A25-4B7C-A177-8E58AB6FD17F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9648" y="4974298"/>
            <a:ext cx="1160452" cy="1164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3033" y="5388248"/>
            <a:ext cx="832103" cy="677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7"/>
          <p:cNvGrpSpPr/>
          <p:nvPr/>
        </p:nvGrpSpPr>
        <p:grpSpPr>
          <a:xfrm>
            <a:off x="14102461" y="4942554"/>
            <a:ext cx="1959425" cy="1202555"/>
            <a:chOff x="14931007" y="4010692"/>
            <a:chExt cx="2567284" cy="1524001"/>
          </a:xfrm>
        </p:grpSpPr>
        <p:grpSp>
          <p:nvGrpSpPr>
            <p:cNvPr id="221" name="Google Shape;221;p7"/>
            <p:cNvGrpSpPr/>
            <p:nvPr/>
          </p:nvGrpSpPr>
          <p:grpSpPr>
            <a:xfrm>
              <a:off x="14931007" y="4010692"/>
              <a:ext cx="1676400" cy="1524001"/>
              <a:chOff x="11270239" y="6100959"/>
              <a:chExt cx="2734312" cy="2756363"/>
            </a:xfrm>
          </p:grpSpPr>
          <p:pic>
            <p:nvPicPr>
              <p:cNvPr id="222" name="Google Shape;222;p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1270239" y="6100959"/>
                <a:ext cx="2734312" cy="27563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23" name="Google Shape;223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1780887" y="7213465"/>
                <a:ext cx="1654711" cy="13537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24" name="Google Shape;224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637888" y="4731524"/>
              <a:ext cx="860403" cy="7189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7"/>
          <p:cNvGrpSpPr/>
          <p:nvPr/>
        </p:nvGrpSpPr>
        <p:grpSpPr>
          <a:xfrm>
            <a:off x="2549185" y="2648977"/>
            <a:ext cx="1886009" cy="1247876"/>
            <a:chOff x="1591379" y="2307622"/>
            <a:chExt cx="3393943" cy="1999156"/>
          </a:xfrm>
        </p:grpSpPr>
        <p:pic>
          <p:nvPicPr>
            <p:cNvPr id="228" name="Google Shape;228;p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3494118" y="3327427"/>
              <a:ext cx="1491204" cy="943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591379" y="2307622"/>
              <a:ext cx="1599325" cy="19991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0" name="Google Shape;230;p7"/>
          <p:cNvGrpSpPr/>
          <p:nvPr/>
        </p:nvGrpSpPr>
        <p:grpSpPr>
          <a:xfrm>
            <a:off x="13890234" y="2648212"/>
            <a:ext cx="2375765" cy="1132867"/>
            <a:chOff x="14004550" y="694885"/>
            <a:chExt cx="3647459" cy="1508976"/>
          </a:xfrm>
        </p:grpSpPr>
        <p:pic>
          <p:nvPicPr>
            <p:cNvPr id="231" name="Google Shape;231;p7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4004550" y="1185822"/>
              <a:ext cx="1949895" cy="1018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7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6241116" y="694885"/>
              <a:ext cx="1410893" cy="15089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7"/>
          <p:cNvSpPr txBox="1"/>
          <p:nvPr/>
        </p:nvSpPr>
        <p:spPr>
          <a:xfrm>
            <a:off x="14114861" y="3252122"/>
            <a:ext cx="9189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538CD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Open Sans"/>
                <a:sym typeface="Open Sans"/>
              </a:rPr>
              <a:t>BETA</a:t>
            </a:r>
            <a:endParaRPr sz="1800" b="1" dirty="0">
              <a:solidFill>
                <a:srgbClr val="538CD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Open Sans"/>
              <a:sym typeface="Open Sans"/>
            </a:endParaRPr>
          </a:p>
        </p:txBody>
      </p:sp>
      <p:cxnSp>
        <p:nvCxnSpPr>
          <p:cNvPr id="234" name="Google Shape;234;p7"/>
          <p:cNvCxnSpPr>
            <a:cxnSpLocks/>
          </p:cNvCxnSpPr>
          <p:nvPr/>
        </p:nvCxnSpPr>
        <p:spPr>
          <a:xfrm flipV="1">
            <a:off x="9129910" y="4051683"/>
            <a:ext cx="1" cy="57947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35" name="Google Shape;235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778718" y="4318609"/>
            <a:ext cx="628798" cy="6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928571" y="4318609"/>
            <a:ext cx="628798" cy="66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7"/>
          <p:cNvCxnSpPr>
            <a:cxnSpLocks/>
            <a:stCxn id="235" idx="3"/>
            <a:endCxn id="236" idx="1"/>
          </p:cNvCxnSpPr>
          <p:nvPr/>
        </p:nvCxnSpPr>
        <p:spPr>
          <a:xfrm>
            <a:off x="7407516" y="4652122"/>
            <a:ext cx="3521055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7"/>
          <p:cNvCxnSpPr>
            <a:cxnSpLocks/>
            <a:stCxn id="281" idx="0"/>
          </p:cNvCxnSpPr>
          <p:nvPr/>
        </p:nvCxnSpPr>
        <p:spPr>
          <a:xfrm rot="16200000" flipH="1">
            <a:off x="11162041" y="5673834"/>
            <a:ext cx="24218" cy="2062894"/>
          </a:xfrm>
          <a:prstGeom prst="bentConnector4">
            <a:avLst>
              <a:gd name="adj1" fmla="val -2957635"/>
              <a:gd name="adj2" fmla="val 100628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9" name="Google Shape;239;p7"/>
          <p:cNvCxnSpPr>
            <a:cxnSpLocks/>
          </p:cNvCxnSpPr>
          <p:nvPr/>
        </p:nvCxnSpPr>
        <p:spPr>
          <a:xfrm flipV="1">
            <a:off x="7062174" y="5092700"/>
            <a:ext cx="0" cy="867895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0" name="Google Shape;240;p7"/>
          <p:cNvCxnSpPr>
            <a:cxnSpLocks/>
          </p:cNvCxnSpPr>
          <p:nvPr/>
        </p:nvCxnSpPr>
        <p:spPr>
          <a:xfrm flipV="1">
            <a:off x="11225828" y="5077322"/>
            <a:ext cx="0" cy="90409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41" name="Google Shape;241;p7"/>
          <p:cNvCxnSpPr>
            <a:cxnSpLocks/>
          </p:cNvCxnSpPr>
          <p:nvPr/>
        </p:nvCxnSpPr>
        <p:spPr>
          <a:xfrm flipH="1">
            <a:off x="11684506" y="4647022"/>
            <a:ext cx="1241003" cy="10989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43" name="Google Shape;243;p7"/>
          <p:cNvSpPr/>
          <p:nvPr/>
        </p:nvSpPr>
        <p:spPr>
          <a:xfrm>
            <a:off x="13700512" y="4793527"/>
            <a:ext cx="2812022" cy="212442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9959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346030" y="7781570"/>
            <a:ext cx="1254278" cy="106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308855" y="7751113"/>
            <a:ext cx="1429571" cy="116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9485949" y="7702953"/>
            <a:ext cx="1298976" cy="122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590776" y="7699303"/>
            <a:ext cx="1270281" cy="119582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7"/>
          <p:cNvSpPr/>
          <p:nvPr/>
        </p:nvSpPr>
        <p:spPr>
          <a:xfrm>
            <a:off x="7125481" y="7522489"/>
            <a:ext cx="1796320" cy="210503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C2D5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7"/>
          <p:cNvSpPr/>
          <p:nvPr/>
        </p:nvSpPr>
        <p:spPr>
          <a:xfrm>
            <a:off x="9237277" y="7522489"/>
            <a:ext cx="1796320" cy="210503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93B3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7"/>
          <p:cNvSpPr/>
          <p:nvPr/>
        </p:nvSpPr>
        <p:spPr>
          <a:xfrm>
            <a:off x="11319419" y="7521213"/>
            <a:ext cx="1796320" cy="210631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B2A0C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7"/>
          <p:cNvSpPr txBox="1"/>
          <p:nvPr/>
        </p:nvSpPr>
        <p:spPr>
          <a:xfrm>
            <a:off x="5193494" y="8910981"/>
            <a:ext cx="15534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인사팀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10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2" name="Google Shape;252;p7"/>
          <p:cNvSpPr txBox="1"/>
          <p:nvPr/>
        </p:nvSpPr>
        <p:spPr>
          <a:xfrm>
            <a:off x="7372545" y="8907625"/>
            <a:ext cx="127909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기술팀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20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3" name="Google Shape;253;p7"/>
          <p:cNvSpPr txBox="1"/>
          <p:nvPr/>
        </p:nvSpPr>
        <p:spPr>
          <a:xfrm>
            <a:off x="9328528" y="8900282"/>
            <a:ext cx="169969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UI 그래픽 팀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30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4" name="Google Shape;254;p7"/>
          <p:cNvSpPr txBox="1"/>
          <p:nvPr/>
        </p:nvSpPr>
        <p:spPr>
          <a:xfrm>
            <a:off x="11527782" y="8900282"/>
            <a:ext cx="13795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운영팀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40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5" name="Google Shape;255;p7"/>
          <p:cNvSpPr txBox="1"/>
          <p:nvPr/>
        </p:nvSpPr>
        <p:spPr>
          <a:xfrm>
            <a:off x="2584617" y="3939544"/>
            <a:ext cx="158525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PUBLIC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240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6" name="Google Shape;256;p7"/>
          <p:cNvSpPr txBox="1"/>
          <p:nvPr/>
        </p:nvSpPr>
        <p:spPr>
          <a:xfrm>
            <a:off x="2618916" y="6215857"/>
            <a:ext cx="164835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DMZ</a:t>
            </a:r>
            <a:endParaRPr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230</a:t>
            </a:r>
            <a:endParaRPr sz="2000" b="1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7" name="Google Shape;257;p7"/>
          <p:cNvSpPr txBox="1"/>
          <p:nvPr/>
        </p:nvSpPr>
        <p:spPr>
          <a:xfrm>
            <a:off x="14329882" y="6189124"/>
            <a:ext cx="143743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PRIVATE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250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sp>
        <p:nvSpPr>
          <p:cNvPr id="258" name="Google Shape;258;p7"/>
          <p:cNvSpPr txBox="1"/>
          <p:nvPr/>
        </p:nvSpPr>
        <p:spPr>
          <a:xfrm>
            <a:off x="14368188" y="3933380"/>
            <a:ext cx="149503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TEST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62626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VLAN 245</a:t>
            </a:r>
            <a:endParaRPr sz="2000" b="1" dirty="0">
              <a:solidFill>
                <a:srgbClr val="262626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cxnSp>
        <p:nvCxnSpPr>
          <p:cNvPr id="261" name="Google Shape;261;p7"/>
          <p:cNvCxnSpPr/>
          <p:nvPr/>
        </p:nvCxnSpPr>
        <p:spPr>
          <a:xfrm>
            <a:off x="4777204" y="5727707"/>
            <a:ext cx="232695" cy="5207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7"/>
          <p:cNvCxnSpPr/>
          <p:nvPr/>
        </p:nvCxnSpPr>
        <p:spPr>
          <a:xfrm>
            <a:off x="13401909" y="3521064"/>
            <a:ext cx="252520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7"/>
          <p:cNvCxnSpPr>
            <a:cxnSpLocks/>
          </p:cNvCxnSpPr>
          <p:nvPr/>
        </p:nvCxnSpPr>
        <p:spPr>
          <a:xfrm>
            <a:off x="10139981" y="7000221"/>
            <a:ext cx="0" cy="50693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8" name="Google Shape;268;p7"/>
          <p:cNvSpPr/>
          <p:nvPr/>
        </p:nvSpPr>
        <p:spPr>
          <a:xfrm>
            <a:off x="3093689" y="5629157"/>
            <a:ext cx="528114" cy="322754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1971232" y="2494746"/>
            <a:ext cx="2812022" cy="212924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5E0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1968581" y="4793987"/>
            <a:ext cx="2808623" cy="2153474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64C1E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5047063" y="7522489"/>
            <a:ext cx="1766666" cy="210503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ABF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13687894" y="2494746"/>
            <a:ext cx="2812022" cy="2136415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6A8C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7"/>
          <p:cNvCxnSpPr>
            <a:cxnSpLocks/>
          </p:cNvCxnSpPr>
          <p:nvPr/>
        </p:nvCxnSpPr>
        <p:spPr>
          <a:xfrm>
            <a:off x="5405677" y="3693994"/>
            <a:ext cx="0" cy="180768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7"/>
          <p:cNvCxnSpPr/>
          <p:nvPr/>
        </p:nvCxnSpPr>
        <p:spPr>
          <a:xfrm>
            <a:off x="12914007" y="3752849"/>
            <a:ext cx="22945" cy="170600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5" name="Google Shape;275;p7"/>
          <p:cNvSpPr txBox="1"/>
          <p:nvPr/>
        </p:nvSpPr>
        <p:spPr>
          <a:xfrm>
            <a:off x="15433226" y="5638833"/>
            <a:ext cx="56604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i="1" dirty="0">
                <a:solidFill>
                  <a:schemeClr val="dk2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onsolas"/>
                <a:sym typeface="Consolas"/>
              </a:rPr>
              <a:t>DB</a:t>
            </a:r>
            <a:endParaRPr sz="2000" b="1" i="1" dirty="0">
              <a:solidFill>
                <a:schemeClr val="dk2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onsolas"/>
              <a:sym typeface="Consolas"/>
            </a:endParaRPr>
          </a:p>
        </p:txBody>
      </p:sp>
      <p:pic>
        <p:nvPicPr>
          <p:cNvPr id="277" name="Google Shape;277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78077" y="3323688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07818" y="3338721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002515" y="5461273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529123" y="6685292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579669" y="6691041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9679509" y="6693172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730055" y="6691041"/>
            <a:ext cx="926388" cy="471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7" descr="C:\Users\xkqgo\Pictures\L2_00.png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478724" y="5437910"/>
            <a:ext cx="926388" cy="4717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4" name="Google Shape;284;p7"/>
          <p:cNvCxnSpPr>
            <a:stCxn id="279" idx="0"/>
            <a:endCxn id="280" idx="0"/>
          </p:cNvCxnSpPr>
          <p:nvPr/>
        </p:nvCxnSpPr>
        <p:spPr>
          <a:xfrm rot="16200000" flipH="1">
            <a:off x="7014715" y="5662893"/>
            <a:ext cx="5749" cy="2050546"/>
          </a:xfrm>
          <a:prstGeom prst="bentConnector3">
            <a:avLst>
              <a:gd name="adj1" fmla="val -12459210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6" name="Google Shape;286;p7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2463085" y="586740"/>
            <a:ext cx="3768980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네트워크 환경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916100" y="649693"/>
            <a:ext cx="110590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02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74" name="Google Shape;120;p2">
            <a:extLst>
              <a:ext uri="{FF2B5EF4-FFF2-40B4-BE49-F238E27FC236}">
                <a16:creationId xmlns:a16="http://schemas.microsoft.com/office/drawing/2014/main" id="{2745BFBB-D2E3-41F3-B7FA-AB2B9DA2B82C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93" name="Google Shape;266;p7">
            <a:extLst>
              <a:ext uri="{FF2B5EF4-FFF2-40B4-BE49-F238E27FC236}">
                <a16:creationId xmlns:a16="http://schemas.microsoft.com/office/drawing/2014/main" id="{C9116A39-9C27-43CF-8E2B-AC8A457D784F}"/>
              </a:ext>
            </a:extLst>
          </p:cNvPr>
          <p:cNvCxnSpPr>
            <a:cxnSpLocks/>
          </p:cNvCxnSpPr>
          <p:nvPr/>
        </p:nvCxnSpPr>
        <p:spPr>
          <a:xfrm>
            <a:off x="5928903" y="7026325"/>
            <a:ext cx="0" cy="50693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4" name="Google Shape;266;p7">
            <a:extLst>
              <a:ext uri="{FF2B5EF4-FFF2-40B4-BE49-F238E27FC236}">
                <a16:creationId xmlns:a16="http://schemas.microsoft.com/office/drawing/2014/main" id="{1CB37BFA-D696-4807-B5D0-D64A570CE965}"/>
              </a:ext>
            </a:extLst>
          </p:cNvPr>
          <p:cNvCxnSpPr>
            <a:cxnSpLocks/>
          </p:cNvCxnSpPr>
          <p:nvPr/>
        </p:nvCxnSpPr>
        <p:spPr>
          <a:xfrm>
            <a:off x="8042863" y="7016165"/>
            <a:ext cx="0" cy="50693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266;p7">
            <a:extLst>
              <a:ext uri="{FF2B5EF4-FFF2-40B4-BE49-F238E27FC236}">
                <a16:creationId xmlns:a16="http://schemas.microsoft.com/office/drawing/2014/main" id="{82F2D4EB-57F6-4D1A-82BC-665D6912512E}"/>
              </a:ext>
            </a:extLst>
          </p:cNvPr>
          <p:cNvCxnSpPr>
            <a:cxnSpLocks/>
          </p:cNvCxnSpPr>
          <p:nvPr/>
        </p:nvCxnSpPr>
        <p:spPr>
          <a:xfrm>
            <a:off x="12225916" y="7016165"/>
            <a:ext cx="0" cy="506931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6" name="Google Shape;262;p7">
            <a:extLst>
              <a:ext uri="{FF2B5EF4-FFF2-40B4-BE49-F238E27FC236}">
                <a16:creationId xmlns:a16="http://schemas.microsoft.com/office/drawing/2014/main" id="{F92ECCFF-239F-45B0-B800-7D5629F50E84}"/>
              </a:ext>
            </a:extLst>
          </p:cNvPr>
          <p:cNvCxnSpPr>
            <a:cxnSpLocks/>
          </p:cNvCxnSpPr>
          <p:nvPr/>
        </p:nvCxnSpPr>
        <p:spPr>
          <a:xfrm>
            <a:off x="13381869" y="5673795"/>
            <a:ext cx="318643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7" name="Google Shape;241;p7">
            <a:extLst>
              <a:ext uri="{FF2B5EF4-FFF2-40B4-BE49-F238E27FC236}">
                <a16:creationId xmlns:a16="http://schemas.microsoft.com/office/drawing/2014/main" id="{8A0928F9-5B77-4294-8FF6-70281DF0C5C8}"/>
              </a:ext>
            </a:extLst>
          </p:cNvPr>
          <p:cNvCxnSpPr>
            <a:cxnSpLocks/>
          </p:cNvCxnSpPr>
          <p:nvPr/>
        </p:nvCxnSpPr>
        <p:spPr>
          <a:xfrm>
            <a:off x="5404563" y="4626462"/>
            <a:ext cx="1255960" cy="4699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3" name="Google Shape;261;p7">
            <a:extLst>
              <a:ext uri="{FF2B5EF4-FFF2-40B4-BE49-F238E27FC236}">
                <a16:creationId xmlns:a16="http://schemas.microsoft.com/office/drawing/2014/main" id="{60C5BEF4-BA0D-49EF-90E8-648BED05A55D}"/>
              </a:ext>
            </a:extLst>
          </p:cNvPr>
          <p:cNvCxnSpPr>
            <a:cxnSpLocks/>
          </p:cNvCxnSpPr>
          <p:nvPr/>
        </p:nvCxnSpPr>
        <p:spPr>
          <a:xfrm>
            <a:off x="4808272" y="3609181"/>
            <a:ext cx="537758" cy="0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" name="Google Shape;225;p7">
            <a:extLst>
              <a:ext uri="{FF2B5EF4-FFF2-40B4-BE49-F238E27FC236}">
                <a16:creationId xmlns:a16="http://schemas.microsoft.com/office/drawing/2014/main" id="{4C20DD2B-46CE-4975-9FDF-E9AC25AC801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8675663" y="1915839"/>
            <a:ext cx="908487" cy="90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7" descr="C:\Users\xkqgo\Pictures\router11.pn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8615559" y="3264997"/>
            <a:ext cx="1028700" cy="704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3" name="Google Shape;234;p7">
            <a:extLst>
              <a:ext uri="{FF2B5EF4-FFF2-40B4-BE49-F238E27FC236}">
                <a16:creationId xmlns:a16="http://schemas.microsoft.com/office/drawing/2014/main" id="{BA229D7D-03BD-4C4A-B091-725AFCEF9BEC}"/>
              </a:ext>
            </a:extLst>
          </p:cNvPr>
          <p:cNvCxnSpPr>
            <a:cxnSpLocks/>
          </p:cNvCxnSpPr>
          <p:nvPr/>
        </p:nvCxnSpPr>
        <p:spPr>
          <a:xfrm flipV="1">
            <a:off x="9129907" y="2893422"/>
            <a:ext cx="1" cy="579478"/>
          </a:xfrm>
          <a:prstGeom prst="straightConnector1">
            <a:avLst/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8"/>
          <p:cNvSpPr/>
          <p:nvPr/>
        </p:nvSpPr>
        <p:spPr>
          <a:xfrm>
            <a:off x="3048001" y="4713595"/>
            <a:ext cx="12851983" cy="753929"/>
          </a:xfrm>
          <a:prstGeom prst="rightArrow">
            <a:avLst>
              <a:gd name="adj1" fmla="val 50000"/>
              <a:gd name="adj2" fmla="val 81225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295" name="Google Shape;295;p8"/>
          <p:cNvSpPr txBox="1"/>
          <p:nvPr/>
        </p:nvSpPr>
        <p:spPr>
          <a:xfrm>
            <a:off x="15793651" y="4828969"/>
            <a:ext cx="243518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rPr>
              <a:t>NETWORK</a:t>
            </a:r>
            <a:endParaRPr sz="28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296" name="Google Shape;296;p8"/>
          <p:cNvSpPr/>
          <p:nvPr/>
        </p:nvSpPr>
        <p:spPr>
          <a:xfrm>
            <a:off x="13070850" y="4352574"/>
            <a:ext cx="1758279" cy="1713515"/>
          </a:xfrm>
          <a:prstGeom prst="ellipse">
            <a:avLst/>
          </a:prstGeom>
          <a:solidFill>
            <a:srgbClr val="13407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297" name="Google Shape;297;p8"/>
          <p:cNvSpPr/>
          <p:nvPr/>
        </p:nvSpPr>
        <p:spPr>
          <a:xfrm>
            <a:off x="10201312" y="4323650"/>
            <a:ext cx="1758279" cy="1713515"/>
          </a:xfrm>
          <a:prstGeom prst="ellipse">
            <a:avLst/>
          </a:prstGeom>
          <a:solidFill>
            <a:srgbClr val="285D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4462234" y="4323652"/>
            <a:ext cx="1758279" cy="1713515"/>
          </a:xfrm>
          <a:prstGeom prst="ellipse">
            <a:avLst/>
          </a:prstGeom>
          <a:solidFill>
            <a:srgbClr val="8CB3E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299" name="Google Shape;299;p8"/>
          <p:cNvSpPr/>
          <p:nvPr/>
        </p:nvSpPr>
        <p:spPr>
          <a:xfrm>
            <a:off x="7331773" y="4323653"/>
            <a:ext cx="1758279" cy="1713515"/>
          </a:xfrm>
          <a:prstGeom prst="ellipse">
            <a:avLst/>
          </a:prstGeom>
          <a:solidFill>
            <a:srgbClr val="4185B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sp>
        <p:nvSpPr>
          <p:cNvPr id="300" name="Google Shape;300;p8"/>
          <p:cNvSpPr/>
          <p:nvPr/>
        </p:nvSpPr>
        <p:spPr>
          <a:xfrm>
            <a:off x="1635460" y="4323650"/>
            <a:ext cx="1758279" cy="1713515"/>
          </a:xfrm>
          <a:prstGeom prst="ellipse">
            <a:avLst/>
          </a:prstGeom>
          <a:solidFill>
            <a:srgbClr val="B7CCE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endParaRPr sz="2700" b="0" i="0" u="none" strike="noStrike" cap="none">
              <a:solidFill>
                <a:srgbClr val="FFFFF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sym typeface="Arial"/>
            </a:endParaRPr>
          </a:p>
        </p:txBody>
      </p:sp>
      <p:grpSp>
        <p:nvGrpSpPr>
          <p:cNvPr id="301" name="Google Shape;301;p8"/>
          <p:cNvGrpSpPr/>
          <p:nvPr/>
        </p:nvGrpSpPr>
        <p:grpSpPr>
          <a:xfrm>
            <a:off x="1258946" y="3233561"/>
            <a:ext cx="2383379" cy="1049242"/>
            <a:chOff x="2696762" y="1504867"/>
            <a:chExt cx="1219148" cy="561182"/>
          </a:xfrm>
        </p:grpSpPr>
        <p:sp>
          <p:nvSpPr>
            <p:cNvPr id="302" name="Google Shape;302;p8"/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 extrusionOk="0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rgbClr val="B7CCE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  <p:sp>
          <p:nvSpPr>
            <p:cNvPr id="303" name="Google Shape;303;p8"/>
            <p:cNvSpPr txBox="1"/>
            <p:nvPr/>
          </p:nvSpPr>
          <p:spPr>
            <a:xfrm>
              <a:off x="2754387" y="1571562"/>
              <a:ext cx="1098334" cy="213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4365"/>
                </a:buClr>
                <a:buSzPts val="2000"/>
                <a:buFont typeface="Arial"/>
                <a:buNone/>
              </a:pPr>
              <a:r>
                <a:rPr lang="en-US" altLang="ko-KR" sz="2000" b="1" i="0" u="none" strike="noStrike" cap="none" dirty="0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I</a:t>
              </a:r>
              <a:r>
                <a:rPr lang="ko-KR" sz="2000" b="1" i="0" u="none" strike="noStrike" cap="none" dirty="0" err="1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nter</a:t>
              </a:r>
              <a:r>
                <a:rPr lang="ko-KR" sz="2000" b="1" i="0" u="none" strike="noStrike" cap="none" dirty="0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-VLAN</a:t>
              </a:r>
              <a:endParaRPr sz="2000" b="1" i="0" u="none" strike="noStrike" cap="none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</p:grpSp>
      <p:grpSp>
        <p:nvGrpSpPr>
          <p:cNvPr id="304" name="Google Shape;304;p8"/>
          <p:cNvGrpSpPr/>
          <p:nvPr/>
        </p:nvGrpSpPr>
        <p:grpSpPr>
          <a:xfrm>
            <a:off x="4114800" y="3238500"/>
            <a:ext cx="2383379" cy="1049242"/>
            <a:chOff x="2696762" y="1504867"/>
            <a:chExt cx="1219148" cy="561182"/>
          </a:xfrm>
        </p:grpSpPr>
        <p:sp>
          <p:nvSpPr>
            <p:cNvPr id="305" name="Google Shape;305;p8"/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 extrusionOk="0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rgbClr val="8CB3E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  <p:sp>
          <p:nvSpPr>
            <p:cNvPr id="306" name="Google Shape;306;p8"/>
            <p:cNvSpPr txBox="1"/>
            <p:nvPr/>
          </p:nvSpPr>
          <p:spPr>
            <a:xfrm>
              <a:off x="2725409" y="1578799"/>
              <a:ext cx="1182576" cy="20576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4365"/>
                </a:buClr>
                <a:buSzPts val="1900"/>
                <a:buFont typeface="Malgun Gothic"/>
                <a:buNone/>
              </a:pPr>
              <a:r>
                <a:rPr lang="ko-KR" sz="1900" b="1" i="0" u="none" strike="noStrike" cap="none" dirty="0" err="1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Duplex</a:t>
              </a:r>
              <a:r>
                <a:rPr lang="ko-KR" sz="1900" b="1" i="0" u="none" strike="noStrike" cap="none" dirty="0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 </a:t>
              </a:r>
              <a:r>
                <a:rPr lang="ko-KR" sz="1900" b="1" i="0" u="none" strike="noStrike" cap="none" dirty="0" err="1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cs typeface="Malgun Gothic"/>
                  <a:sym typeface="Malgun Gothic"/>
                </a:rPr>
                <a:t>Gateway</a:t>
              </a:r>
              <a:endParaRPr sz="1900" b="1" i="0" u="none" strike="noStrike" cap="none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307" name="Google Shape;307;p8"/>
          <p:cNvGrpSpPr/>
          <p:nvPr/>
        </p:nvGrpSpPr>
        <p:grpSpPr>
          <a:xfrm>
            <a:off x="7010400" y="3238500"/>
            <a:ext cx="2383379" cy="1049242"/>
            <a:chOff x="2696762" y="1504867"/>
            <a:chExt cx="1219148" cy="561182"/>
          </a:xfrm>
        </p:grpSpPr>
        <p:sp>
          <p:nvSpPr>
            <p:cNvPr id="308" name="Google Shape;308;p8"/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 extrusionOk="0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rgbClr val="387FB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  <p:sp>
          <p:nvSpPr>
            <p:cNvPr id="309" name="Google Shape;309;p8"/>
            <p:cNvSpPr txBox="1"/>
            <p:nvPr/>
          </p:nvSpPr>
          <p:spPr>
            <a:xfrm>
              <a:off x="2725409" y="1574684"/>
              <a:ext cx="1182576" cy="213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4365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EtherChannel</a:t>
              </a:r>
              <a:endParaRPr sz="2000" b="1" i="0" u="none" strike="noStrike" cap="none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</p:grpSp>
      <p:grpSp>
        <p:nvGrpSpPr>
          <p:cNvPr id="310" name="Google Shape;310;p8"/>
          <p:cNvGrpSpPr/>
          <p:nvPr/>
        </p:nvGrpSpPr>
        <p:grpSpPr>
          <a:xfrm>
            <a:off x="9884821" y="3238500"/>
            <a:ext cx="2383379" cy="1049242"/>
            <a:chOff x="2696762" y="1504867"/>
            <a:chExt cx="1219148" cy="561182"/>
          </a:xfrm>
        </p:grpSpPr>
        <p:sp>
          <p:nvSpPr>
            <p:cNvPr id="311" name="Google Shape;311;p8"/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 extrusionOk="0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rgbClr val="285D8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  <p:sp>
          <p:nvSpPr>
            <p:cNvPr id="312" name="Google Shape;312;p8"/>
            <p:cNvSpPr txBox="1"/>
            <p:nvPr/>
          </p:nvSpPr>
          <p:spPr>
            <a:xfrm>
              <a:off x="2725409" y="1574684"/>
              <a:ext cx="1182576" cy="213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4365"/>
                </a:buClr>
                <a:buSzPts val="2000"/>
                <a:buFont typeface="Arial"/>
                <a:buNone/>
              </a:pPr>
              <a:r>
                <a:rPr lang="ko-KR" sz="2000" b="1" dirty="0" err="1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Spanning</a:t>
              </a:r>
              <a:r>
                <a:rPr lang="ko-KR" sz="2000" b="1" dirty="0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-</a:t>
              </a:r>
              <a:r>
                <a:rPr lang="en-US" altLang="ko-KR" sz="2000" b="1" dirty="0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T</a:t>
              </a:r>
              <a:r>
                <a:rPr lang="ko-KR" sz="2000" b="1" dirty="0" err="1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ree</a:t>
              </a:r>
              <a:endParaRPr sz="2000" b="1" i="0" u="none" strike="noStrike" cap="none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</p:grpSp>
      <p:grpSp>
        <p:nvGrpSpPr>
          <p:cNvPr id="313" name="Google Shape;313;p8"/>
          <p:cNvGrpSpPr/>
          <p:nvPr/>
        </p:nvGrpSpPr>
        <p:grpSpPr>
          <a:xfrm>
            <a:off x="12780421" y="3238500"/>
            <a:ext cx="2383379" cy="1049242"/>
            <a:chOff x="2696762" y="1504867"/>
            <a:chExt cx="1219148" cy="561182"/>
          </a:xfrm>
        </p:grpSpPr>
        <p:sp>
          <p:nvSpPr>
            <p:cNvPr id="314" name="Google Shape;314;p8"/>
            <p:cNvSpPr/>
            <p:nvPr/>
          </p:nvSpPr>
          <p:spPr>
            <a:xfrm>
              <a:off x="2696762" y="1504867"/>
              <a:ext cx="1219148" cy="561182"/>
            </a:xfrm>
            <a:custGeom>
              <a:avLst/>
              <a:gdLst/>
              <a:ahLst/>
              <a:cxnLst/>
              <a:rect l="l" t="t" r="r" b="b"/>
              <a:pathLst>
                <a:path w="1574677" h="561182" extrusionOk="0">
                  <a:moveTo>
                    <a:pt x="0" y="0"/>
                  </a:moveTo>
                  <a:lnTo>
                    <a:pt x="1574677" y="0"/>
                  </a:lnTo>
                  <a:lnTo>
                    <a:pt x="1574677" y="360040"/>
                  </a:lnTo>
                  <a:lnTo>
                    <a:pt x="887910" y="360040"/>
                  </a:lnTo>
                  <a:lnTo>
                    <a:pt x="787339" y="561182"/>
                  </a:lnTo>
                  <a:lnTo>
                    <a:pt x="686768" y="360040"/>
                  </a:lnTo>
                  <a:lnTo>
                    <a:pt x="0" y="360040"/>
                  </a:ln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rgbClr val="13407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None/>
              </a:pPr>
              <a:endParaRPr sz="2000" b="1" i="0" u="none" strike="noStrike" cap="none">
                <a:solidFill>
                  <a:srgbClr val="FFFFF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  <p:sp>
          <p:nvSpPr>
            <p:cNvPr id="315" name="Google Shape;315;p8"/>
            <p:cNvSpPr txBox="1"/>
            <p:nvPr/>
          </p:nvSpPr>
          <p:spPr>
            <a:xfrm>
              <a:off x="2707595" y="1574684"/>
              <a:ext cx="1182576" cy="213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4365"/>
                </a:buClr>
                <a:buSzPts val="2000"/>
                <a:buFont typeface="Arial"/>
                <a:buNone/>
              </a:pPr>
              <a:r>
                <a:rPr lang="ko-KR" sz="2000" b="1" i="0" u="none" strike="noStrike" cap="none">
                  <a:solidFill>
                    <a:srgbClr val="1D4365"/>
                  </a:solidFill>
                  <a:latin typeface="a타이틀고딕2" panose="02020600000000000000" pitchFamily="18" charset="-127"/>
                  <a:ea typeface="a타이틀고딕2" panose="02020600000000000000" pitchFamily="18" charset="-127"/>
                  <a:sym typeface="Arial"/>
                </a:rPr>
                <a:t>NAT</a:t>
              </a:r>
              <a:endParaRPr sz="2000" b="1" i="0" u="none" strike="noStrike" cap="none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sym typeface="Arial"/>
              </a:endParaRPr>
            </a:p>
          </p:txBody>
        </p:sp>
      </p:grpSp>
      <p:sp>
        <p:nvSpPr>
          <p:cNvPr id="316" name="Google Shape;316;p8"/>
          <p:cNvSpPr/>
          <p:nvPr/>
        </p:nvSpPr>
        <p:spPr>
          <a:xfrm>
            <a:off x="7663332" y="4623747"/>
            <a:ext cx="1030896" cy="1039505"/>
          </a:xfrm>
          <a:custGeom>
            <a:avLst/>
            <a:gdLst/>
            <a:ahLst/>
            <a:cxnLst/>
            <a:rect l="l" t="t" r="r" b="b"/>
            <a:pathLst>
              <a:path w="1652142" h="1665940" extrusionOk="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17" name="Google Shape;317;p8"/>
          <p:cNvSpPr/>
          <p:nvPr/>
        </p:nvSpPr>
        <p:spPr>
          <a:xfrm>
            <a:off x="13448331" y="4713595"/>
            <a:ext cx="1029668" cy="963305"/>
          </a:xfrm>
          <a:custGeom>
            <a:avLst/>
            <a:gdLst/>
            <a:ahLst/>
            <a:cxnLst/>
            <a:rect l="l" t="t" r="r" b="b"/>
            <a:pathLst>
              <a:path w="3240000" h="3240000" extrusionOk="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18" name="Google Shape;318;p8"/>
          <p:cNvSpPr/>
          <p:nvPr/>
        </p:nvSpPr>
        <p:spPr>
          <a:xfrm>
            <a:off x="2133600" y="4726635"/>
            <a:ext cx="773895" cy="874065"/>
          </a:xfrm>
          <a:custGeom>
            <a:avLst/>
            <a:gdLst/>
            <a:ahLst/>
            <a:cxnLst/>
            <a:rect l="l" t="t" r="r" b="b"/>
            <a:pathLst>
              <a:path w="2868687" h="3240000" extrusionOk="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19" name="Google Shape;319;p8"/>
          <p:cNvSpPr/>
          <p:nvPr/>
        </p:nvSpPr>
        <p:spPr>
          <a:xfrm rot="-2794009">
            <a:off x="10579788" y="4654229"/>
            <a:ext cx="955082" cy="961632"/>
          </a:xfrm>
          <a:custGeom>
            <a:avLst/>
            <a:gdLst/>
            <a:ahLst/>
            <a:cxnLst/>
            <a:rect l="l" t="t" r="r" b="b"/>
            <a:pathLst>
              <a:path w="1807241" h="1788383" extrusionOk="0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dk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20" name="Google Shape;320;p8"/>
          <p:cNvSpPr/>
          <p:nvPr/>
        </p:nvSpPr>
        <p:spPr>
          <a:xfrm rot="-2700000">
            <a:off x="4927744" y="4825763"/>
            <a:ext cx="813342" cy="694166"/>
          </a:xfrm>
          <a:custGeom>
            <a:avLst/>
            <a:gdLst/>
            <a:ahLst/>
            <a:cxnLst/>
            <a:rect l="l" t="t" r="r" b="b"/>
            <a:pathLst>
              <a:path w="3552042" h="3031575" extrusionOk="0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700">
              <a:solidFill>
                <a:schemeClr val="lt1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21" name="Google Shape;321;p8"/>
          <p:cNvSpPr txBox="1"/>
          <p:nvPr/>
        </p:nvSpPr>
        <p:spPr>
          <a:xfrm>
            <a:off x="1198096" y="7221915"/>
            <a:ext cx="2534796" cy="1186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◈ 다른 VLAN 영역의 </a:t>
            </a:r>
            <a:endParaRPr sz="18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부서들끼리</a:t>
            </a:r>
            <a:endParaRPr sz="1800" b="1" dirty="0">
              <a:solidFill>
                <a:srgbClr val="134070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34070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통신 가능 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2" name="Google Shape;322;p8"/>
          <p:cNvSpPr txBox="1"/>
          <p:nvPr/>
        </p:nvSpPr>
        <p:spPr>
          <a:xfrm>
            <a:off x="4059347" y="6997617"/>
            <a:ext cx="2534796" cy="1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◈ HSRP 설정을 통해 GW 장애 발생 시  </a:t>
            </a:r>
            <a:r>
              <a:rPr lang="ko-KR" sz="1800" b="1" dirty="0" err="1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standby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-&gt; </a:t>
            </a:r>
            <a:r>
              <a:rPr lang="ko-KR" sz="1800" b="1" dirty="0" err="1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active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라우터로 변경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3" name="Google Shape;323;p8"/>
          <p:cNvSpPr txBox="1"/>
          <p:nvPr/>
        </p:nvSpPr>
        <p:spPr>
          <a:xfrm>
            <a:off x="7105183" y="7124700"/>
            <a:ext cx="2147193" cy="124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◈ 내</a:t>
            </a:r>
            <a:r>
              <a:rPr lang="en-US" alt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/ 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외부 통신의 대역폭 확장 및 이중화 링크 가능</a:t>
            </a:r>
            <a:endParaRPr sz="1800" b="1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24" name="Google Shape;324;p8"/>
          <p:cNvSpPr txBox="1"/>
          <p:nvPr/>
        </p:nvSpPr>
        <p:spPr>
          <a:xfrm>
            <a:off x="9781850" y="7105764"/>
            <a:ext cx="2596546" cy="1247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◈ </a:t>
            </a:r>
            <a:r>
              <a:rPr lang="ko-KR" sz="1800" b="1" dirty="0" err="1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Loop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방지 및 재</a:t>
            </a:r>
            <a:r>
              <a:rPr lang="en-US" alt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연결 속도를 단축시키는 RSTP 및 </a:t>
            </a:r>
            <a:r>
              <a:rPr lang="ko-KR" sz="1800" b="1" dirty="0" err="1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Portfast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설정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25" name="Google Shape;325;p8"/>
          <p:cNvSpPr txBox="1"/>
          <p:nvPr/>
        </p:nvSpPr>
        <p:spPr>
          <a:xfrm>
            <a:off x="12678288" y="6998351"/>
            <a:ext cx="2558504" cy="1632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◈ 공인 IP 주소 절약</a:t>
            </a:r>
            <a:r>
              <a:rPr lang="en-US" alt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, </a:t>
            </a:r>
            <a:r>
              <a:rPr lang="ko-KR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 내부 네트워크 주소를 드러내지 않아 </a:t>
            </a:r>
            <a:r>
              <a:rPr lang="ko-KR" altLang="en-US" sz="1800" b="1" dirty="0">
                <a:solidFill>
                  <a:srgbClr val="1D4365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보안성 향상</a:t>
            </a:r>
            <a:endParaRPr sz="1800" b="1" dirty="0">
              <a:solidFill>
                <a:srgbClr val="1D4365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  <p:cxnSp>
        <p:nvCxnSpPr>
          <p:cNvPr id="326" name="Google Shape;326;p8"/>
          <p:cNvCxnSpPr/>
          <p:nvPr/>
        </p:nvCxnSpPr>
        <p:spPr>
          <a:xfrm>
            <a:off x="1219200" y="6438900"/>
            <a:ext cx="2375792" cy="0"/>
          </a:xfrm>
          <a:prstGeom prst="straightConnector1">
            <a:avLst/>
          </a:prstGeom>
          <a:noFill/>
          <a:ln w="25400" cap="flat" cmpd="sng">
            <a:solidFill>
              <a:srgbClr val="1D43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8"/>
          <p:cNvCxnSpPr/>
          <p:nvPr/>
        </p:nvCxnSpPr>
        <p:spPr>
          <a:xfrm>
            <a:off x="1219200" y="6591300"/>
            <a:ext cx="2375792" cy="0"/>
          </a:xfrm>
          <a:prstGeom prst="straightConnector1">
            <a:avLst/>
          </a:prstGeom>
          <a:noFill/>
          <a:ln w="25400" cap="flat" cmpd="sng">
            <a:solidFill>
              <a:srgbClr val="1D43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8"/>
          <p:cNvCxnSpPr/>
          <p:nvPr/>
        </p:nvCxnSpPr>
        <p:spPr>
          <a:xfrm>
            <a:off x="1230810" y="8967161"/>
            <a:ext cx="2375792" cy="0"/>
          </a:xfrm>
          <a:prstGeom prst="straightConnector1">
            <a:avLst/>
          </a:prstGeom>
          <a:noFill/>
          <a:ln w="25400" cap="flat" cmpd="sng">
            <a:solidFill>
              <a:srgbClr val="1D436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8"/>
          <p:cNvCxnSpPr/>
          <p:nvPr/>
        </p:nvCxnSpPr>
        <p:spPr>
          <a:xfrm>
            <a:off x="1219200" y="9119561"/>
            <a:ext cx="2375792" cy="0"/>
          </a:xfrm>
          <a:prstGeom prst="straightConnector1">
            <a:avLst/>
          </a:prstGeom>
          <a:noFill/>
          <a:ln w="25400" cap="flat" cmpd="sng">
            <a:solidFill>
              <a:srgbClr val="1D436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0" name="Google Shape;330;p8"/>
          <p:cNvGrpSpPr/>
          <p:nvPr/>
        </p:nvGrpSpPr>
        <p:grpSpPr>
          <a:xfrm>
            <a:off x="4114800" y="6441831"/>
            <a:ext cx="2375792" cy="152400"/>
            <a:chOff x="1219200" y="6438900"/>
            <a:chExt cx="2375792" cy="152400"/>
          </a:xfrm>
        </p:grpSpPr>
        <p:cxnSp>
          <p:nvCxnSpPr>
            <p:cNvPr id="331" name="Google Shape;331;p8"/>
            <p:cNvCxnSpPr/>
            <p:nvPr/>
          </p:nvCxnSpPr>
          <p:spPr>
            <a:xfrm>
              <a:off x="1219200" y="64389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2" name="Google Shape;332;p8"/>
            <p:cNvCxnSpPr/>
            <p:nvPr/>
          </p:nvCxnSpPr>
          <p:spPr>
            <a:xfrm>
              <a:off x="1219200" y="65913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3" name="Google Shape;333;p8"/>
          <p:cNvGrpSpPr/>
          <p:nvPr/>
        </p:nvGrpSpPr>
        <p:grpSpPr>
          <a:xfrm>
            <a:off x="6996808" y="6438900"/>
            <a:ext cx="2375792" cy="152400"/>
            <a:chOff x="1219200" y="6438900"/>
            <a:chExt cx="2375792" cy="152400"/>
          </a:xfrm>
        </p:grpSpPr>
        <p:cxnSp>
          <p:nvCxnSpPr>
            <p:cNvPr id="334" name="Google Shape;334;p8"/>
            <p:cNvCxnSpPr/>
            <p:nvPr/>
          </p:nvCxnSpPr>
          <p:spPr>
            <a:xfrm>
              <a:off x="1219200" y="64389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5" name="Google Shape;335;p8"/>
            <p:cNvCxnSpPr/>
            <p:nvPr/>
          </p:nvCxnSpPr>
          <p:spPr>
            <a:xfrm>
              <a:off x="1219200" y="65913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6" name="Google Shape;336;p8"/>
          <p:cNvGrpSpPr/>
          <p:nvPr/>
        </p:nvGrpSpPr>
        <p:grpSpPr>
          <a:xfrm>
            <a:off x="9906000" y="6438900"/>
            <a:ext cx="2375792" cy="152400"/>
            <a:chOff x="1219200" y="6438900"/>
            <a:chExt cx="2375792" cy="152400"/>
          </a:xfrm>
        </p:grpSpPr>
        <p:cxnSp>
          <p:nvCxnSpPr>
            <p:cNvPr id="337" name="Google Shape;337;p8"/>
            <p:cNvCxnSpPr/>
            <p:nvPr/>
          </p:nvCxnSpPr>
          <p:spPr>
            <a:xfrm>
              <a:off x="1219200" y="64389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8" name="Google Shape;338;p8"/>
            <p:cNvCxnSpPr/>
            <p:nvPr/>
          </p:nvCxnSpPr>
          <p:spPr>
            <a:xfrm>
              <a:off x="1219200" y="65913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39" name="Google Shape;339;p8"/>
          <p:cNvGrpSpPr/>
          <p:nvPr/>
        </p:nvGrpSpPr>
        <p:grpSpPr>
          <a:xfrm>
            <a:off x="12801600" y="6444762"/>
            <a:ext cx="2375792" cy="152400"/>
            <a:chOff x="1219200" y="6438900"/>
            <a:chExt cx="2375792" cy="152400"/>
          </a:xfrm>
        </p:grpSpPr>
        <p:cxnSp>
          <p:nvCxnSpPr>
            <p:cNvPr id="340" name="Google Shape;340;p8"/>
            <p:cNvCxnSpPr/>
            <p:nvPr/>
          </p:nvCxnSpPr>
          <p:spPr>
            <a:xfrm>
              <a:off x="1219200" y="64389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p8"/>
            <p:cNvCxnSpPr/>
            <p:nvPr/>
          </p:nvCxnSpPr>
          <p:spPr>
            <a:xfrm>
              <a:off x="1219200" y="6591300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2" name="Google Shape;342;p8"/>
          <p:cNvGrpSpPr/>
          <p:nvPr/>
        </p:nvGrpSpPr>
        <p:grpSpPr>
          <a:xfrm>
            <a:off x="4095284" y="8967161"/>
            <a:ext cx="2387402" cy="152400"/>
            <a:chOff x="1247336" y="8890961"/>
            <a:chExt cx="2387402" cy="152400"/>
          </a:xfrm>
        </p:grpSpPr>
        <p:cxnSp>
          <p:nvCxnSpPr>
            <p:cNvPr id="343" name="Google Shape;343;p8"/>
            <p:cNvCxnSpPr/>
            <p:nvPr/>
          </p:nvCxnSpPr>
          <p:spPr>
            <a:xfrm>
              <a:off x="1258946" y="88909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p8"/>
            <p:cNvCxnSpPr/>
            <p:nvPr/>
          </p:nvCxnSpPr>
          <p:spPr>
            <a:xfrm>
              <a:off x="1247336" y="90433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5" name="Google Shape;345;p8"/>
          <p:cNvGrpSpPr/>
          <p:nvPr/>
        </p:nvGrpSpPr>
        <p:grpSpPr>
          <a:xfrm>
            <a:off x="6990884" y="8947341"/>
            <a:ext cx="2387402" cy="152400"/>
            <a:chOff x="1247336" y="8890961"/>
            <a:chExt cx="2387402" cy="152400"/>
          </a:xfrm>
        </p:grpSpPr>
        <p:cxnSp>
          <p:nvCxnSpPr>
            <p:cNvPr id="346" name="Google Shape;346;p8"/>
            <p:cNvCxnSpPr/>
            <p:nvPr/>
          </p:nvCxnSpPr>
          <p:spPr>
            <a:xfrm>
              <a:off x="1258946" y="88909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p8"/>
            <p:cNvCxnSpPr/>
            <p:nvPr/>
          </p:nvCxnSpPr>
          <p:spPr>
            <a:xfrm>
              <a:off x="1247336" y="90433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48" name="Google Shape;348;p8"/>
          <p:cNvGrpSpPr/>
          <p:nvPr/>
        </p:nvGrpSpPr>
        <p:grpSpPr>
          <a:xfrm>
            <a:off x="9962745" y="8947341"/>
            <a:ext cx="2387402" cy="152400"/>
            <a:chOff x="1247336" y="8890961"/>
            <a:chExt cx="2387402" cy="152400"/>
          </a:xfrm>
        </p:grpSpPr>
        <p:cxnSp>
          <p:nvCxnSpPr>
            <p:cNvPr id="349" name="Google Shape;349;p8"/>
            <p:cNvCxnSpPr/>
            <p:nvPr/>
          </p:nvCxnSpPr>
          <p:spPr>
            <a:xfrm>
              <a:off x="1258946" y="88909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0" name="Google Shape;350;p8"/>
            <p:cNvCxnSpPr/>
            <p:nvPr/>
          </p:nvCxnSpPr>
          <p:spPr>
            <a:xfrm>
              <a:off x="1247336" y="90433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51" name="Google Shape;351;p8"/>
          <p:cNvGrpSpPr/>
          <p:nvPr/>
        </p:nvGrpSpPr>
        <p:grpSpPr>
          <a:xfrm>
            <a:off x="12820302" y="8947341"/>
            <a:ext cx="2387402" cy="152400"/>
            <a:chOff x="1247336" y="8890961"/>
            <a:chExt cx="2387402" cy="152400"/>
          </a:xfrm>
        </p:grpSpPr>
        <p:cxnSp>
          <p:nvCxnSpPr>
            <p:cNvPr id="352" name="Google Shape;352;p8"/>
            <p:cNvCxnSpPr/>
            <p:nvPr/>
          </p:nvCxnSpPr>
          <p:spPr>
            <a:xfrm>
              <a:off x="1258946" y="88909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3" name="Google Shape;353;p8"/>
            <p:cNvCxnSpPr/>
            <p:nvPr/>
          </p:nvCxnSpPr>
          <p:spPr>
            <a:xfrm>
              <a:off x="1247336" y="9043361"/>
              <a:ext cx="2375792" cy="0"/>
            </a:xfrm>
            <a:prstGeom prst="straightConnector1">
              <a:avLst/>
            </a:prstGeom>
            <a:noFill/>
            <a:ln w="25400" cap="flat" cmpd="sng">
              <a:solidFill>
                <a:srgbClr val="1D4365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54" name="Google Shape;354;p8"/>
          <p:cNvSpPr/>
          <p:nvPr/>
        </p:nvSpPr>
        <p:spPr>
          <a:xfrm>
            <a:off x="771445" y="571500"/>
            <a:ext cx="1263541" cy="1229477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8"/>
          <p:cNvSpPr txBox="1"/>
          <p:nvPr/>
        </p:nvSpPr>
        <p:spPr>
          <a:xfrm>
            <a:off x="2463085" y="586740"/>
            <a:ext cx="5660524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dirty="0">
                <a:solidFill>
                  <a:srgbClr val="0F243E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algun Gothic"/>
                <a:sym typeface="Malgun Gothic"/>
              </a:rPr>
              <a:t>네트워크 주요 서비스</a:t>
            </a:r>
            <a:endParaRPr sz="4400" b="1" dirty="0">
              <a:solidFill>
                <a:srgbClr val="0F243E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356" name="Google Shape;356;p8"/>
          <p:cNvSpPr txBox="1"/>
          <p:nvPr/>
        </p:nvSpPr>
        <p:spPr>
          <a:xfrm>
            <a:off x="916100" y="649693"/>
            <a:ext cx="1118886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03</a:t>
            </a:r>
            <a:endParaRPr sz="6000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66" name="Google Shape;120;p2">
            <a:extLst>
              <a:ext uri="{FF2B5EF4-FFF2-40B4-BE49-F238E27FC236}">
                <a16:creationId xmlns:a16="http://schemas.microsoft.com/office/drawing/2014/main" id="{79C7AF65-6E61-4D63-BD87-7CD5DC03FE66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6171429" cy="10285817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9"/>
          <p:cNvSpPr txBox="1"/>
          <p:nvPr/>
        </p:nvSpPr>
        <p:spPr>
          <a:xfrm>
            <a:off x="6453898" y="4222403"/>
            <a:ext cx="11651222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200" b="1" dirty="0">
                <a:solidFill>
                  <a:schemeClr val="dk1"/>
                </a:solidFill>
                <a:latin typeface="a타이틀고딕3" panose="02020600000000000000" pitchFamily="18" charset="-127"/>
                <a:ea typeface="a타이틀고딕3" panose="02020600000000000000" pitchFamily="18" charset="-127"/>
                <a:cs typeface="Miriam"/>
                <a:sym typeface="Miriam"/>
              </a:rPr>
              <a:t>ABOUT INFRASTRUCTURE</a:t>
            </a:r>
            <a:endParaRPr sz="7200" b="1" dirty="0">
              <a:solidFill>
                <a:schemeClr val="dk1"/>
              </a:solidFill>
              <a:latin typeface="a타이틀고딕3" panose="02020600000000000000" pitchFamily="18" charset="-127"/>
              <a:ea typeface="a타이틀고딕3" panose="02020600000000000000" pitchFamily="18" charset="-127"/>
              <a:cs typeface="Miriam"/>
              <a:sym typeface="Miriam"/>
            </a:endParaRPr>
          </a:p>
        </p:txBody>
      </p:sp>
      <p:sp>
        <p:nvSpPr>
          <p:cNvPr id="363" name="Google Shape;363;p9"/>
          <p:cNvSpPr/>
          <p:nvPr/>
        </p:nvSpPr>
        <p:spPr>
          <a:xfrm>
            <a:off x="3961629" y="4076700"/>
            <a:ext cx="2209800" cy="2136766"/>
          </a:xfrm>
          <a:prstGeom prst="rect">
            <a:avLst/>
          </a:prstGeom>
          <a:solidFill>
            <a:srgbClr val="134070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9"/>
          <p:cNvSpPr txBox="1"/>
          <p:nvPr/>
        </p:nvSpPr>
        <p:spPr>
          <a:xfrm>
            <a:off x="6453897" y="5502979"/>
            <a:ext cx="272061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사내 IT 인프라</a:t>
            </a:r>
            <a:endParaRPr dirty="0">
              <a:latin typeface="a타이틀고딕2" panose="02020600000000000000" pitchFamily="18" charset="-127"/>
              <a:ea typeface="a타이틀고딕2" panose="02020600000000000000" pitchFamily="18" charset="-127"/>
            </a:endParaRPr>
          </a:p>
        </p:txBody>
      </p:sp>
      <p:sp>
        <p:nvSpPr>
          <p:cNvPr id="365" name="Google Shape;365;p9"/>
          <p:cNvSpPr txBox="1"/>
          <p:nvPr/>
        </p:nvSpPr>
        <p:spPr>
          <a:xfrm>
            <a:off x="4648200" y="4335840"/>
            <a:ext cx="80823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600" b="1" dirty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타이틀고딕3" panose="02020600000000000000" pitchFamily="18" charset="-127"/>
                <a:ea typeface="a타이틀고딕3" panose="02020600000000000000" pitchFamily="18" charset="-127"/>
                <a:cs typeface="Calibri"/>
                <a:sym typeface="Calibri"/>
              </a:rPr>
              <a:t>3</a:t>
            </a:r>
            <a:endParaRPr sz="9600" b="1" dirty="0">
              <a:solidFill>
                <a:schemeClr val="l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타이틀고딕3" panose="02020600000000000000" pitchFamily="18" charset="-127"/>
              <a:ea typeface="a타이틀고딕3" panose="02020600000000000000" pitchFamily="18" charset="-127"/>
              <a:cs typeface="Calibri"/>
              <a:sym typeface="Calibri"/>
            </a:endParaRPr>
          </a:p>
        </p:txBody>
      </p:sp>
      <p:sp>
        <p:nvSpPr>
          <p:cNvPr id="366" name="Google Shape;366;p9"/>
          <p:cNvSpPr/>
          <p:nvPr/>
        </p:nvSpPr>
        <p:spPr>
          <a:xfrm>
            <a:off x="6453897" y="6152506"/>
            <a:ext cx="4183623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❶ </a:t>
            </a: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KG GAME 사내 인프라 구성 개요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❷ </a:t>
            </a:r>
            <a:r>
              <a:rPr lang="ko-KR" sz="1800" dirty="0">
                <a:solidFill>
                  <a:srgbClr val="4F4F4F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Malgun Gothic"/>
                <a:sym typeface="Malgun Gothic"/>
              </a:rPr>
              <a:t>사내 IT 인프라 주요 서비스</a:t>
            </a:r>
            <a:endParaRPr sz="1800" dirty="0">
              <a:solidFill>
                <a:srgbClr val="4F4F4F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Malgun Gothic"/>
              <a:sym typeface="Malgun Gothic"/>
            </a:endParaRPr>
          </a:p>
        </p:txBody>
      </p:sp>
      <p:sp>
        <p:nvSpPr>
          <p:cNvPr id="8" name="Google Shape;120;p2">
            <a:extLst>
              <a:ext uri="{FF2B5EF4-FFF2-40B4-BE49-F238E27FC236}">
                <a16:creationId xmlns:a16="http://schemas.microsoft.com/office/drawing/2014/main" id="{BCDFF8D4-C1F2-4CDD-9776-10B5E8739F5B}"/>
              </a:ext>
            </a:extLst>
          </p:cNvPr>
          <p:cNvSpPr txBox="1"/>
          <p:nvPr/>
        </p:nvSpPr>
        <p:spPr>
          <a:xfrm>
            <a:off x="14798015" y="278147"/>
            <a:ext cx="3184867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dirty="0">
                <a:solidFill>
                  <a:srgbClr val="DCD4E4"/>
                </a:solidFill>
                <a:latin typeface="a타이틀고딕2" panose="02020600000000000000" pitchFamily="18" charset="-127"/>
                <a:ea typeface="a타이틀고딕2" panose="02020600000000000000" pitchFamily="18" charset="-127"/>
                <a:cs typeface="Calibri"/>
                <a:sym typeface="Calibri"/>
              </a:rPr>
              <a:t>KG GAME ON-PREMISE PROJECT</a:t>
            </a:r>
            <a:endParaRPr sz="1500" dirty="0">
              <a:solidFill>
                <a:srgbClr val="DCD4E4"/>
              </a:solidFill>
              <a:latin typeface="a타이틀고딕2" panose="02020600000000000000" pitchFamily="18" charset="-127"/>
              <a:ea typeface="a타이틀고딕2" panose="02020600000000000000" pitchFamily="18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620</TotalTime>
  <Words>805</Words>
  <Application>Microsoft Office PowerPoint</Application>
  <PresentationFormat>사용자 지정</PresentationFormat>
  <Paragraphs>225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Malgun Gothic</vt:lpstr>
      <vt:lpstr>Calibri</vt:lpstr>
      <vt:lpstr>a타이틀고딕3</vt:lpstr>
      <vt:lpstr>Arial</vt:lpstr>
      <vt:lpstr>a타이틀고딕2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Lee Amerie</cp:lastModifiedBy>
  <cp:revision>25</cp:revision>
  <dcterms:created xsi:type="dcterms:W3CDTF">2021-09-09T18:28:27Z</dcterms:created>
  <dcterms:modified xsi:type="dcterms:W3CDTF">2021-11-13T12:19:51Z</dcterms:modified>
</cp:coreProperties>
</file>